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5"/>
  </p:notesMasterIdLst>
  <p:sldIdLst>
    <p:sldId id="274" r:id="rId2"/>
    <p:sldId id="270" r:id="rId3"/>
    <p:sldId id="256" r:id="rId4"/>
    <p:sldId id="269" r:id="rId5"/>
    <p:sldId id="258" r:id="rId6"/>
    <p:sldId id="264" r:id="rId7"/>
    <p:sldId id="259" r:id="rId8"/>
    <p:sldId id="275" r:id="rId9"/>
    <p:sldId id="276" r:id="rId10"/>
    <p:sldId id="261" r:id="rId11"/>
    <p:sldId id="277" r:id="rId12"/>
    <p:sldId id="278" r:id="rId13"/>
    <p:sldId id="280" r:id="rId14"/>
    <p:sldId id="279" r:id="rId15"/>
    <p:sldId id="281" r:id="rId16"/>
    <p:sldId id="282" r:id="rId17"/>
    <p:sldId id="283" r:id="rId18"/>
    <p:sldId id="260" r:id="rId19"/>
    <p:sldId id="284" r:id="rId20"/>
    <p:sldId id="285" r:id="rId21"/>
    <p:sldId id="286" r:id="rId22"/>
    <p:sldId id="288" r:id="rId23"/>
    <p:sldId id="289" r:id="rId24"/>
    <p:sldId id="291" r:id="rId25"/>
    <p:sldId id="293" r:id="rId26"/>
    <p:sldId id="292" r:id="rId27"/>
    <p:sldId id="262" r:id="rId28"/>
    <p:sldId id="268" r:id="rId29"/>
    <p:sldId id="295" r:id="rId30"/>
    <p:sldId id="296" r:id="rId31"/>
    <p:sldId id="297" r:id="rId32"/>
    <p:sldId id="298" r:id="rId33"/>
    <p:sldId id="294" r:id="rId34"/>
  </p:sldIdLst>
  <p:sldSz cx="12192000" cy="6858000"/>
  <p:notesSz cx="6858000" cy="9144000"/>
  <p:custDataLst>
    <p:tags r:id="rId36"/>
  </p:custData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42">
          <p15:clr>
            <a:srgbClr val="A4A3A4"/>
          </p15:clr>
        </p15:guide>
        <p15:guide id="2" orient="horz" pos="4292">
          <p15:clr>
            <a:srgbClr val="A4A3A4"/>
          </p15:clr>
        </p15:guide>
        <p15:guide id="3" orient="horz" pos="3339">
          <p15:clr>
            <a:srgbClr val="A4A3A4"/>
          </p15:clr>
        </p15:guide>
        <p15:guide id="4" orient="horz" pos="2614">
          <p15:clr>
            <a:srgbClr val="A4A3A4"/>
          </p15:clr>
        </p15:guide>
        <p15:guide id="5" orient="horz" pos="1933">
          <p15:clr>
            <a:srgbClr val="A4A3A4"/>
          </p15:clr>
        </p15:guide>
        <p15:guide id="6" pos="2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072A9"/>
    <a:srgbClr val="D6E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7" autoAdjust="0"/>
    <p:restoredTop sz="73982"/>
  </p:normalViewPr>
  <p:slideViewPr>
    <p:cSldViewPr snapToGrid="0">
      <p:cViewPr varScale="1">
        <p:scale>
          <a:sx n="83" d="100"/>
          <a:sy n="83" d="100"/>
        </p:scale>
        <p:origin x="1728" y="192"/>
      </p:cViewPr>
      <p:guideLst>
        <p:guide orient="horz" pos="142"/>
        <p:guide orient="horz" pos="4292"/>
        <p:guide orient="horz" pos="3339"/>
        <p:guide orient="horz" pos="2614"/>
        <p:guide orient="horz" pos="1933"/>
        <p:guide pos="279"/>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t>2018/11/17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t>‹#›</a:t>
            </a:fld>
            <a:endParaRPr lang="zh-CN" altLang="en-US"/>
          </a:p>
        </p:txBody>
      </p:sp>
    </p:spTree>
    <p:extLst>
      <p:ext uri="{BB962C8B-B14F-4D97-AF65-F5344CB8AC3E}">
        <p14:creationId xmlns:p14="http://schemas.microsoft.com/office/powerpoint/2010/main" val="1380884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1</a:t>
            </a:fld>
            <a:endParaRPr lang="zh-CN" altLang="en-US"/>
          </a:p>
        </p:txBody>
      </p:sp>
    </p:spTree>
    <p:extLst>
      <p:ext uri="{BB962C8B-B14F-4D97-AF65-F5344CB8AC3E}">
        <p14:creationId xmlns:p14="http://schemas.microsoft.com/office/powerpoint/2010/main" val="3900381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10</a:t>
            </a:fld>
            <a:endParaRPr lang="zh-CN" altLang="en-US"/>
          </a:p>
        </p:txBody>
      </p:sp>
    </p:spTree>
    <p:extLst>
      <p:ext uri="{BB962C8B-B14F-4D97-AF65-F5344CB8AC3E}">
        <p14:creationId xmlns:p14="http://schemas.microsoft.com/office/powerpoint/2010/main" val="3235345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11</a:t>
            </a:fld>
            <a:endParaRPr lang="zh-CN" altLang="en-US"/>
          </a:p>
        </p:txBody>
      </p:sp>
    </p:spTree>
    <p:extLst>
      <p:ext uri="{BB962C8B-B14F-4D97-AF65-F5344CB8AC3E}">
        <p14:creationId xmlns:p14="http://schemas.microsoft.com/office/powerpoint/2010/main" val="1527418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12</a:t>
            </a:fld>
            <a:endParaRPr lang="zh-CN" altLang="en-US"/>
          </a:p>
        </p:txBody>
      </p:sp>
    </p:spTree>
    <p:extLst>
      <p:ext uri="{BB962C8B-B14F-4D97-AF65-F5344CB8AC3E}">
        <p14:creationId xmlns:p14="http://schemas.microsoft.com/office/powerpoint/2010/main" val="361293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13</a:t>
            </a:fld>
            <a:endParaRPr lang="zh-CN" altLang="en-US"/>
          </a:p>
        </p:txBody>
      </p:sp>
    </p:spTree>
    <p:extLst>
      <p:ext uri="{BB962C8B-B14F-4D97-AF65-F5344CB8AC3E}">
        <p14:creationId xmlns:p14="http://schemas.microsoft.com/office/powerpoint/2010/main" val="306646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14</a:t>
            </a:fld>
            <a:endParaRPr lang="zh-CN" altLang="en-US"/>
          </a:p>
        </p:txBody>
      </p:sp>
    </p:spTree>
    <p:extLst>
      <p:ext uri="{BB962C8B-B14F-4D97-AF65-F5344CB8AC3E}">
        <p14:creationId xmlns:p14="http://schemas.microsoft.com/office/powerpoint/2010/main" val="112719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15</a:t>
            </a:fld>
            <a:endParaRPr lang="zh-CN" altLang="en-US"/>
          </a:p>
        </p:txBody>
      </p:sp>
    </p:spTree>
    <p:extLst>
      <p:ext uri="{BB962C8B-B14F-4D97-AF65-F5344CB8AC3E}">
        <p14:creationId xmlns:p14="http://schemas.microsoft.com/office/powerpoint/2010/main" val="3472141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16</a:t>
            </a:fld>
            <a:endParaRPr lang="zh-CN" altLang="en-US"/>
          </a:p>
        </p:txBody>
      </p:sp>
    </p:spTree>
    <p:extLst>
      <p:ext uri="{BB962C8B-B14F-4D97-AF65-F5344CB8AC3E}">
        <p14:creationId xmlns:p14="http://schemas.microsoft.com/office/powerpoint/2010/main" val="1514974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17</a:t>
            </a:fld>
            <a:endParaRPr lang="zh-CN" altLang="en-US"/>
          </a:p>
        </p:txBody>
      </p:sp>
    </p:spTree>
    <p:extLst>
      <p:ext uri="{BB962C8B-B14F-4D97-AF65-F5344CB8AC3E}">
        <p14:creationId xmlns:p14="http://schemas.microsoft.com/office/powerpoint/2010/main" val="160627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18</a:t>
            </a:fld>
            <a:endParaRPr lang="zh-CN" altLang="en-US"/>
          </a:p>
        </p:txBody>
      </p:sp>
    </p:spTree>
    <p:extLst>
      <p:ext uri="{BB962C8B-B14F-4D97-AF65-F5344CB8AC3E}">
        <p14:creationId xmlns:p14="http://schemas.microsoft.com/office/powerpoint/2010/main" val="1971576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19</a:t>
            </a:fld>
            <a:endParaRPr lang="zh-CN" altLang="en-US"/>
          </a:p>
        </p:txBody>
      </p:sp>
    </p:spTree>
    <p:extLst>
      <p:ext uri="{BB962C8B-B14F-4D97-AF65-F5344CB8AC3E}">
        <p14:creationId xmlns:p14="http://schemas.microsoft.com/office/powerpoint/2010/main" val="275909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2</a:t>
            </a:fld>
            <a:endParaRPr lang="zh-CN" altLang="en-US"/>
          </a:p>
        </p:txBody>
      </p:sp>
    </p:spTree>
    <p:extLst>
      <p:ext uri="{BB962C8B-B14F-4D97-AF65-F5344CB8AC3E}">
        <p14:creationId xmlns:p14="http://schemas.microsoft.com/office/powerpoint/2010/main" val="1974004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800"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20</a:t>
            </a:fld>
            <a:endParaRPr lang="zh-CN" altLang="en-US"/>
          </a:p>
        </p:txBody>
      </p:sp>
    </p:spTree>
    <p:extLst>
      <p:ext uri="{BB962C8B-B14F-4D97-AF65-F5344CB8AC3E}">
        <p14:creationId xmlns:p14="http://schemas.microsoft.com/office/powerpoint/2010/main" val="3427180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Han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21</a:t>
            </a:fld>
            <a:endParaRPr lang="zh-CN" altLang="en-US"/>
          </a:p>
        </p:txBody>
      </p:sp>
    </p:spTree>
    <p:extLst>
      <p:ext uri="{BB962C8B-B14F-4D97-AF65-F5344CB8AC3E}">
        <p14:creationId xmlns:p14="http://schemas.microsoft.com/office/powerpoint/2010/main" val="21070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22</a:t>
            </a:fld>
            <a:endParaRPr lang="zh-CN" altLang="en-US"/>
          </a:p>
        </p:txBody>
      </p:sp>
    </p:spTree>
    <p:extLst>
      <p:ext uri="{BB962C8B-B14F-4D97-AF65-F5344CB8AC3E}">
        <p14:creationId xmlns:p14="http://schemas.microsoft.com/office/powerpoint/2010/main" val="1781903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23</a:t>
            </a:fld>
            <a:endParaRPr lang="zh-CN" altLang="en-US"/>
          </a:p>
        </p:txBody>
      </p:sp>
    </p:spTree>
    <p:extLst>
      <p:ext uri="{BB962C8B-B14F-4D97-AF65-F5344CB8AC3E}">
        <p14:creationId xmlns:p14="http://schemas.microsoft.com/office/powerpoint/2010/main" val="2175199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24</a:t>
            </a:fld>
            <a:endParaRPr lang="zh-CN" altLang="en-US"/>
          </a:p>
        </p:txBody>
      </p:sp>
    </p:spTree>
    <p:extLst>
      <p:ext uri="{BB962C8B-B14F-4D97-AF65-F5344CB8AC3E}">
        <p14:creationId xmlns:p14="http://schemas.microsoft.com/office/powerpoint/2010/main" val="518267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25</a:t>
            </a:fld>
            <a:endParaRPr lang="zh-CN" altLang="en-US"/>
          </a:p>
        </p:txBody>
      </p:sp>
    </p:spTree>
    <p:extLst>
      <p:ext uri="{BB962C8B-B14F-4D97-AF65-F5344CB8AC3E}">
        <p14:creationId xmlns:p14="http://schemas.microsoft.com/office/powerpoint/2010/main" val="3778410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26</a:t>
            </a:fld>
            <a:endParaRPr lang="zh-CN" altLang="en-US"/>
          </a:p>
        </p:txBody>
      </p:sp>
    </p:spTree>
    <p:extLst>
      <p:ext uri="{BB962C8B-B14F-4D97-AF65-F5344CB8AC3E}">
        <p14:creationId xmlns:p14="http://schemas.microsoft.com/office/powerpoint/2010/main" val="2871368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27</a:t>
            </a:fld>
            <a:endParaRPr lang="zh-CN" altLang="en-US"/>
          </a:p>
        </p:txBody>
      </p:sp>
    </p:spTree>
    <p:extLst>
      <p:ext uri="{BB962C8B-B14F-4D97-AF65-F5344CB8AC3E}">
        <p14:creationId xmlns:p14="http://schemas.microsoft.com/office/powerpoint/2010/main" val="2622158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28</a:t>
            </a:fld>
            <a:endParaRPr lang="zh-CN" altLang="en-US"/>
          </a:p>
        </p:txBody>
      </p:sp>
    </p:spTree>
    <p:extLst>
      <p:ext uri="{BB962C8B-B14F-4D97-AF65-F5344CB8AC3E}">
        <p14:creationId xmlns:p14="http://schemas.microsoft.com/office/powerpoint/2010/main" val="644875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29</a:t>
            </a:fld>
            <a:endParaRPr lang="zh-CN" altLang="en-US"/>
          </a:p>
        </p:txBody>
      </p:sp>
    </p:spTree>
    <p:extLst>
      <p:ext uri="{BB962C8B-B14F-4D97-AF65-F5344CB8AC3E}">
        <p14:creationId xmlns:p14="http://schemas.microsoft.com/office/powerpoint/2010/main" val="2786044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3</a:t>
            </a:fld>
            <a:endParaRPr lang="zh-CN" altLang="en-US"/>
          </a:p>
        </p:txBody>
      </p:sp>
    </p:spTree>
    <p:extLst>
      <p:ext uri="{BB962C8B-B14F-4D97-AF65-F5344CB8AC3E}">
        <p14:creationId xmlns:p14="http://schemas.microsoft.com/office/powerpoint/2010/main" val="1182526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30</a:t>
            </a:fld>
            <a:endParaRPr lang="zh-CN" altLang="en-US"/>
          </a:p>
        </p:txBody>
      </p:sp>
    </p:spTree>
    <p:extLst>
      <p:ext uri="{BB962C8B-B14F-4D97-AF65-F5344CB8AC3E}">
        <p14:creationId xmlns:p14="http://schemas.microsoft.com/office/powerpoint/2010/main" val="2824528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31</a:t>
            </a:fld>
            <a:endParaRPr lang="zh-CN" altLang="en-US"/>
          </a:p>
        </p:txBody>
      </p:sp>
    </p:spTree>
    <p:extLst>
      <p:ext uri="{BB962C8B-B14F-4D97-AF65-F5344CB8AC3E}">
        <p14:creationId xmlns:p14="http://schemas.microsoft.com/office/powerpoint/2010/main" val="2076879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32</a:t>
            </a:fld>
            <a:endParaRPr lang="zh-CN" altLang="en-US"/>
          </a:p>
        </p:txBody>
      </p:sp>
    </p:spTree>
    <p:extLst>
      <p:ext uri="{BB962C8B-B14F-4D97-AF65-F5344CB8AC3E}">
        <p14:creationId xmlns:p14="http://schemas.microsoft.com/office/powerpoint/2010/main" val="2744516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F081A0-A487-1C4A-B05E-F2641078D702}" type="slidenum">
              <a:rPr kumimoji="1" lang="zh-CN" altLang="en-US" smtClean="0"/>
              <a:t>33</a:t>
            </a:fld>
            <a:endParaRPr kumimoji="1" lang="zh-CN" altLang="en-US"/>
          </a:p>
        </p:txBody>
      </p:sp>
    </p:spTree>
    <p:extLst>
      <p:ext uri="{BB962C8B-B14F-4D97-AF65-F5344CB8AC3E}">
        <p14:creationId xmlns:p14="http://schemas.microsoft.com/office/powerpoint/2010/main" val="4054597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4</a:t>
            </a:fld>
            <a:endParaRPr lang="zh-CN" altLang="en-US"/>
          </a:p>
        </p:txBody>
      </p:sp>
    </p:spTree>
    <p:extLst>
      <p:ext uri="{BB962C8B-B14F-4D97-AF65-F5344CB8AC3E}">
        <p14:creationId xmlns:p14="http://schemas.microsoft.com/office/powerpoint/2010/main" val="3284678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5</a:t>
            </a:fld>
            <a:endParaRPr lang="zh-CN" altLang="en-US"/>
          </a:p>
        </p:txBody>
      </p:sp>
    </p:spTree>
    <p:extLst>
      <p:ext uri="{BB962C8B-B14F-4D97-AF65-F5344CB8AC3E}">
        <p14:creationId xmlns:p14="http://schemas.microsoft.com/office/powerpoint/2010/main" val="2979278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6</a:t>
            </a:fld>
            <a:endParaRPr lang="zh-CN" altLang="en-US"/>
          </a:p>
        </p:txBody>
      </p:sp>
    </p:spTree>
    <p:extLst>
      <p:ext uri="{BB962C8B-B14F-4D97-AF65-F5344CB8AC3E}">
        <p14:creationId xmlns:p14="http://schemas.microsoft.com/office/powerpoint/2010/main" val="77306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7</a:t>
            </a:fld>
            <a:endParaRPr lang="zh-CN" altLang="en-US"/>
          </a:p>
        </p:txBody>
      </p:sp>
    </p:spTree>
    <p:extLst>
      <p:ext uri="{BB962C8B-B14F-4D97-AF65-F5344CB8AC3E}">
        <p14:creationId xmlns:p14="http://schemas.microsoft.com/office/powerpoint/2010/main" val="4269943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8</a:t>
            </a:fld>
            <a:endParaRPr lang="zh-CN" altLang="en-US"/>
          </a:p>
        </p:txBody>
      </p:sp>
    </p:spTree>
    <p:extLst>
      <p:ext uri="{BB962C8B-B14F-4D97-AF65-F5344CB8AC3E}">
        <p14:creationId xmlns:p14="http://schemas.microsoft.com/office/powerpoint/2010/main" val="2231690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6642B7-71B7-4C3E-9855-0D0DE388A056}" type="slidenum">
              <a:rPr lang="zh-CN" altLang="en-US" smtClean="0"/>
              <a:t>9</a:t>
            </a:fld>
            <a:endParaRPr lang="zh-CN" altLang="en-US"/>
          </a:p>
        </p:txBody>
      </p:sp>
    </p:spTree>
    <p:extLst>
      <p:ext uri="{BB962C8B-B14F-4D97-AF65-F5344CB8AC3E}">
        <p14:creationId xmlns:p14="http://schemas.microsoft.com/office/powerpoint/2010/main" val="280586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pPr>
                <a:defRPr/>
              </a:pPr>
              <a:t>2018/11/17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pPr/>
              <a:t>‹#›</a:t>
            </a:fld>
            <a:endParaRPr lang="zh-CN" altLang="en-US"/>
          </a:p>
        </p:txBody>
      </p:sp>
    </p:spTree>
    <p:extLst>
      <p:ext uri="{BB962C8B-B14F-4D97-AF65-F5344CB8AC3E}">
        <p14:creationId xmlns:p14="http://schemas.microsoft.com/office/powerpoint/2010/main" val="82984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pPr>
                <a:defRPr/>
              </a:pPr>
              <a:t>2018/11/17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pPr/>
              <a:t>‹#›</a:t>
            </a:fld>
            <a:endParaRPr lang="zh-CN" altLang="en-US"/>
          </a:p>
        </p:txBody>
      </p:sp>
    </p:spTree>
    <p:extLst>
      <p:ext uri="{BB962C8B-B14F-4D97-AF65-F5344CB8AC3E}">
        <p14:creationId xmlns:p14="http://schemas.microsoft.com/office/powerpoint/2010/main" val="149554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pPr>
                <a:defRPr/>
              </a:pPr>
              <a:t>2018/11/17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pPr/>
              <a:t>‹#›</a:t>
            </a:fld>
            <a:endParaRPr lang="zh-CN" altLang="en-US"/>
          </a:p>
        </p:txBody>
      </p:sp>
    </p:spTree>
    <p:extLst>
      <p:ext uri="{BB962C8B-B14F-4D97-AF65-F5344CB8AC3E}">
        <p14:creationId xmlns:p14="http://schemas.microsoft.com/office/powerpoint/2010/main" val="237916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11/17/18</a:t>
            </a:fld>
            <a:endParaRPr lang="en-US"/>
          </a:p>
        </p:txBody>
      </p:sp>
      <p:sp>
        <p:nvSpPr>
          <p:cNvPr id="4" name="Holder 4"/>
          <p:cNvSpPr>
            <a:spLocks noGrp="1"/>
          </p:cNvSpPr>
          <p:nvPr>
            <p:ph type="sldNum" sz="quarter" idx="7"/>
          </p:nvPr>
        </p:nvSpPr>
        <p:spPr/>
        <p:txBody>
          <a:bodyPr lIns="0" tIns="0" rIns="0" bIns="0"/>
          <a:lstStyle>
            <a:lvl1pPr>
              <a:defRPr sz="861" b="0" i="0">
                <a:solidFill>
                  <a:schemeClr val="tx1"/>
                </a:solidFill>
                <a:latin typeface="Noto Sans CJK JP Regular"/>
                <a:cs typeface="Noto Sans CJK JP Regular"/>
              </a:defRPr>
            </a:lvl1pPr>
          </a:lstStyle>
          <a:p>
            <a:pPr marL="69098">
              <a:spcBef>
                <a:spcPts val="354"/>
              </a:spcBef>
            </a:pPr>
            <a:fld id="{81D60167-4931-47E6-BA6A-407CBD079E47}" type="slidenum">
              <a:rPr lang="en-US" altLang="zh-CN" spc="45" smtClean="0">
                <a:latin typeface="Arial Black"/>
                <a:cs typeface="Arial Black"/>
              </a:rPr>
              <a:pPr marL="69098">
                <a:spcBef>
                  <a:spcPts val="354"/>
                </a:spcBef>
              </a:pPr>
              <a:t>‹#›</a:t>
            </a:fld>
            <a:r>
              <a:rPr lang="zh-CN" altLang="en-US" spc="23">
                <a:latin typeface="Arial Black"/>
                <a:cs typeface="Arial Black"/>
              </a:rPr>
              <a:t> </a:t>
            </a:r>
            <a:r>
              <a:rPr lang="en-US" altLang="zh-CN" spc="131"/>
              <a:t>/36</a:t>
            </a:r>
            <a:endParaRPr lang="en-US" altLang="zh-CN" spc="131" dirty="0"/>
          </a:p>
        </p:txBody>
      </p:sp>
    </p:spTree>
    <p:extLst>
      <p:ext uri="{BB962C8B-B14F-4D97-AF65-F5344CB8AC3E}">
        <p14:creationId xmlns:p14="http://schemas.microsoft.com/office/powerpoint/2010/main" val="61151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71" b="0" i="0">
                <a:solidFill>
                  <a:schemeClr val="tx1"/>
                </a:solidFill>
                <a:latin typeface="Noto Sans CJK JP Regular"/>
                <a:cs typeface="Noto Sans CJK JP Regular"/>
              </a:defRPr>
            </a:lvl1pPr>
          </a:lstStyle>
          <a:p>
            <a:endParaRPr/>
          </a:p>
        </p:txBody>
      </p:sp>
      <p:sp>
        <p:nvSpPr>
          <p:cNvPr id="3" name="Holder 3"/>
          <p:cNvSpPr>
            <a:spLocks noGrp="1"/>
          </p:cNvSpPr>
          <p:nvPr>
            <p:ph sz="half" idx="2"/>
          </p:nvPr>
        </p:nvSpPr>
        <p:spPr>
          <a:xfrm>
            <a:off x="609601"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11/17/18</a:t>
            </a:fld>
            <a:endParaRPr lang="en-US"/>
          </a:p>
        </p:txBody>
      </p:sp>
      <p:sp>
        <p:nvSpPr>
          <p:cNvPr id="7" name="Holder 7"/>
          <p:cNvSpPr>
            <a:spLocks noGrp="1"/>
          </p:cNvSpPr>
          <p:nvPr>
            <p:ph type="sldNum" sz="quarter" idx="7"/>
          </p:nvPr>
        </p:nvSpPr>
        <p:spPr/>
        <p:txBody>
          <a:bodyPr lIns="0" tIns="0" rIns="0" bIns="0"/>
          <a:lstStyle>
            <a:lvl1pPr>
              <a:defRPr sz="861" b="0" i="0">
                <a:solidFill>
                  <a:schemeClr val="tx1"/>
                </a:solidFill>
                <a:latin typeface="Noto Sans CJK JP Regular"/>
                <a:cs typeface="Noto Sans CJK JP Regular"/>
              </a:defRPr>
            </a:lvl1pPr>
          </a:lstStyle>
          <a:p>
            <a:pPr marL="69098">
              <a:spcBef>
                <a:spcPts val="354"/>
              </a:spcBef>
            </a:pPr>
            <a:fld id="{81D60167-4931-47E6-BA6A-407CBD079E47}" type="slidenum">
              <a:rPr lang="en-US" altLang="zh-CN" spc="45" smtClean="0">
                <a:latin typeface="Arial Black"/>
                <a:cs typeface="Arial Black"/>
              </a:rPr>
              <a:pPr marL="69098">
                <a:spcBef>
                  <a:spcPts val="354"/>
                </a:spcBef>
              </a:pPr>
              <a:t>‹#›</a:t>
            </a:fld>
            <a:r>
              <a:rPr lang="zh-CN" altLang="en-US" spc="23">
                <a:latin typeface="Arial Black"/>
                <a:cs typeface="Arial Black"/>
              </a:rPr>
              <a:t> </a:t>
            </a:r>
            <a:r>
              <a:rPr lang="en-US" altLang="zh-CN" spc="131"/>
              <a:t>/36</a:t>
            </a:r>
            <a:endParaRPr lang="en-US" altLang="zh-CN" spc="131" dirty="0"/>
          </a:p>
        </p:txBody>
      </p:sp>
    </p:spTree>
    <p:extLst>
      <p:ext uri="{BB962C8B-B14F-4D97-AF65-F5344CB8AC3E}">
        <p14:creationId xmlns:p14="http://schemas.microsoft.com/office/powerpoint/2010/main" val="399586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pPr>
                <a:defRPr/>
              </a:pPr>
              <a:t>2018/11/17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pPr/>
              <a:t>‹#›</a:t>
            </a:fld>
            <a:endParaRPr lang="zh-CN" altLang="en-US"/>
          </a:p>
        </p:txBody>
      </p:sp>
    </p:spTree>
    <p:extLst>
      <p:ext uri="{BB962C8B-B14F-4D97-AF65-F5344CB8AC3E}">
        <p14:creationId xmlns:p14="http://schemas.microsoft.com/office/powerpoint/2010/main" val="111516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pPr>
                <a:defRPr/>
              </a:pPr>
              <a:t>2018/11/17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pPr/>
              <a:t>‹#›</a:t>
            </a:fld>
            <a:endParaRPr lang="zh-CN" altLang="en-US"/>
          </a:p>
        </p:txBody>
      </p:sp>
    </p:spTree>
    <p:extLst>
      <p:ext uri="{BB962C8B-B14F-4D97-AF65-F5344CB8AC3E}">
        <p14:creationId xmlns:p14="http://schemas.microsoft.com/office/powerpoint/2010/main" val="294142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pPr>
                <a:defRPr/>
              </a:pPr>
              <a:t>2018/11/17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pPr/>
              <a:t>‹#›</a:t>
            </a:fld>
            <a:endParaRPr lang="zh-CN" altLang="en-US"/>
          </a:p>
        </p:txBody>
      </p:sp>
    </p:spTree>
    <p:extLst>
      <p:ext uri="{BB962C8B-B14F-4D97-AF65-F5344CB8AC3E}">
        <p14:creationId xmlns:p14="http://schemas.microsoft.com/office/powerpoint/2010/main" val="425799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pPr>
                <a:defRPr/>
              </a:pPr>
              <a:t>2018/11/17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pPr/>
              <a:t>‹#›</a:t>
            </a:fld>
            <a:endParaRPr lang="zh-CN" altLang="en-US"/>
          </a:p>
        </p:txBody>
      </p:sp>
    </p:spTree>
    <p:extLst>
      <p:ext uri="{BB962C8B-B14F-4D97-AF65-F5344CB8AC3E}">
        <p14:creationId xmlns:p14="http://schemas.microsoft.com/office/powerpoint/2010/main" val="16966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pPr>
                <a:defRPr/>
              </a:pPr>
              <a:t>2018/11/17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pPr/>
              <a:t>‹#›</a:t>
            </a:fld>
            <a:endParaRPr lang="zh-CN" altLang="en-US"/>
          </a:p>
        </p:txBody>
      </p:sp>
    </p:spTree>
    <p:extLst>
      <p:ext uri="{BB962C8B-B14F-4D97-AF65-F5344CB8AC3E}">
        <p14:creationId xmlns:p14="http://schemas.microsoft.com/office/powerpoint/2010/main" val="142201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pPr>
                <a:defRPr/>
              </a:pPr>
              <a:t>2018/11/17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pPr/>
              <a:t>‹#›</a:t>
            </a:fld>
            <a:endParaRPr lang="zh-CN" altLang="en-US"/>
          </a:p>
        </p:txBody>
      </p:sp>
    </p:spTree>
    <p:extLst>
      <p:ext uri="{BB962C8B-B14F-4D97-AF65-F5344CB8AC3E}">
        <p14:creationId xmlns:p14="http://schemas.microsoft.com/office/powerpoint/2010/main" val="250561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pPr>
                <a:defRPr/>
              </a:pPr>
              <a:t>2018/11/17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pPr/>
              <a:t>‹#›</a:t>
            </a:fld>
            <a:endParaRPr lang="zh-CN" altLang="en-US"/>
          </a:p>
        </p:txBody>
      </p:sp>
    </p:spTree>
    <p:extLst>
      <p:ext uri="{BB962C8B-B14F-4D97-AF65-F5344CB8AC3E}">
        <p14:creationId xmlns:p14="http://schemas.microsoft.com/office/powerpoint/2010/main" val="215222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pPr>
                <a:defRPr/>
              </a:pPr>
              <a:t>2018/11/17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pPr/>
              <a:t>‹#›</a:t>
            </a:fld>
            <a:endParaRPr lang="zh-CN" altLang="en-US"/>
          </a:p>
        </p:txBody>
      </p:sp>
    </p:spTree>
    <p:extLst>
      <p:ext uri="{BB962C8B-B14F-4D97-AF65-F5344CB8AC3E}">
        <p14:creationId xmlns:p14="http://schemas.microsoft.com/office/powerpoint/2010/main" val="179492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pPr>
                <a:defRPr/>
              </a:pPr>
              <a:t>2018/11/17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DA430D88-0AE5-4EDA-BDD3-1B97B5FCD56A}"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020580" y="1861091"/>
            <a:ext cx="8049694" cy="1384995"/>
          </a:xfrm>
          <a:prstGeom prst="rect">
            <a:avLst/>
          </a:prstGeom>
          <a:noFill/>
        </p:spPr>
        <p:txBody>
          <a:bodyPr wrap="square">
            <a:spAutoFit/>
          </a:bodyPr>
          <a:lstStyle/>
          <a:p>
            <a:pPr eaLnBrk="1" fontAlgn="auto" hangingPunct="1">
              <a:spcBef>
                <a:spcPts val="0"/>
              </a:spcBef>
              <a:spcAft>
                <a:spcPts val="0"/>
              </a:spcAft>
              <a:defRPr/>
            </a:pPr>
            <a:r>
              <a:rPr lang="en-US" altLang="zh-Hans" sz="2800" b="1" spc="300" dirty="0">
                <a:solidFill>
                  <a:srgbClr val="044875"/>
                </a:solidFill>
                <a:latin typeface="+mj-lt"/>
                <a:ea typeface="微软雅黑" panose="020B0503020204020204" pitchFamily="34" charset="-122"/>
                <a:cs typeface="Times New Roman" panose="02020603050405020304" pitchFamily="18" charset="0"/>
              </a:rPr>
              <a:t>Looking</a:t>
            </a:r>
            <a:r>
              <a:rPr lang="zh-Hans" altLang="en-US" sz="2800" b="1" spc="300" dirty="0">
                <a:solidFill>
                  <a:srgbClr val="044875"/>
                </a:solidFill>
                <a:latin typeface="+mj-lt"/>
                <a:ea typeface="微软雅黑" panose="020B0503020204020204" pitchFamily="34" charset="-122"/>
                <a:cs typeface="Times New Roman" panose="02020603050405020304" pitchFamily="18" charset="0"/>
              </a:rPr>
              <a:t> </a:t>
            </a:r>
            <a:r>
              <a:rPr lang="en-US" altLang="zh-Hans" sz="2800" b="1" spc="300" dirty="0">
                <a:solidFill>
                  <a:srgbClr val="044875"/>
                </a:solidFill>
                <a:latin typeface="+mj-lt"/>
                <a:ea typeface="微软雅黑" panose="020B0503020204020204" pitchFamily="34" charset="-122"/>
                <a:cs typeface="Times New Roman" panose="02020603050405020304" pitchFamily="18" charset="0"/>
              </a:rPr>
              <a:t>to Listen at the Cocktail Party:</a:t>
            </a:r>
          </a:p>
          <a:p>
            <a:pPr eaLnBrk="1" fontAlgn="auto" hangingPunct="1">
              <a:spcBef>
                <a:spcPts val="0"/>
              </a:spcBef>
              <a:spcAft>
                <a:spcPts val="0"/>
              </a:spcAft>
              <a:defRPr/>
            </a:pPr>
            <a:r>
              <a:rPr lang="en-US" altLang="zh-Hans" sz="2800" b="1" spc="300" dirty="0">
                <a:solidFill>
                  <a:srgbClr val="044875"/>
                </a:solidFill>
                <a:latin typeface="+mj-lt"/>
                <a:ea typeface="微软雅黑" panose="020B0503020204020204" pitchFamily="34" charset="-122"/>
                <a:cs typeface="Times New Roman" panose="02020603050405020304" pitchFamily="18" charset="0"/>
              </a:rPr>
              <a:t>A Speaker-Independent Audio-Visual Model </a:t>
            </a:r>
          </a:p>
          <a:p>
            <a:pPr eaLnBrk="1" fontAlgn="auto" hangingPunct="1">
              <a:spcBef>
                <a:spcPts val="0"/>
              </a:spcBef>
              <a:spcAft>
                <a:spcPts val="0"/>
              </a:spcAft>
              <a:defRPr/>
            </a:pPr>
            <a:r>
              <a:rPr lang="en-US" altLang="zh-Hans" sz="2800" b="1" spc="300" dirty="0">
                <a:solidFill>
                  <a:srgbClr val="044875"/>
                </a:solidFill>
                <a:latin typeface="+mj-lt"/>
                <a:ea typeface="微软雅黑" panose="020B0503020204020204" pitchFamily="34" charset="-122"/>
                <a:cs typeface="Times New Roman" panose="02020603050405020304" pitchFamily="18" charset="0"/>
              </a:rPr>
              <a:t>for Speech Separation</a:t>
            </a:r>
            <a:endParaRPr lang="en-US" altLang="zh-Hans" sz="2800" b="1" spc="300" dirty="0">
              <a:solidFill>
                <a:srgbClr val="044875"/>
              </a:solidFill>
              <a:latin typeface="Segoe Print" panose="02000800000000000000" pitchFamily="2" charset="0"/>
              <a:ea typeface="微软雅黑" panose="020B0503020204020204" pitchFamily="34" charset="-122"/>
              <a:cs typeface="Times New Roman" panose="02020603050405020304" pitchFamily="18" charset="0"/>
            </a:endParaRPr>
          </a:p>
        </p:txBody>
      </p:sp>
      <p:sp>
        <p:nvSpPr>
          <p:cNvPr id="9" name="矩形 8"/>
          <p:cNvSpPr/>
          <p:nvPr/>
        </p:nvSpPr>
        <p:spPr>
          <a:xfrm>
            <a:off x="1710047" y="1567543"/>
            <a:ext cx="8692841" cy="373910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3" name="组合 42"/>
          <p:cNvGrpSpPr>
            <a:grpSpLocks/>
          </p:cNvGrpSpPr>
          <p:nvPr/>
        </p:nvGrpSpPr>
        <p:grpSpPr bwMode="auto">
          <a:xfrm>
            <a:off x="10120073" y="4995492"/>
            <a:ext cx="1109663" cy="1130300"/>
            <a:chOff x="2666985" y="682103"/>
            <a:chExt cx="1109138" cy="1131217"/>
          </a:xfrm>
        </p:grpSpPr>
        <p:sp>
          <p:nvSpPr>
            <p:cNvPr id="40" name="矩形 39"/>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矩形 41"/>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4" name="组合 43"/>
          <p:cNvGrpSpPr>
            <a:grpSpLocks/>
          </p:cNvGrpSpPr>
          <p:nvPr/>
        </p:nvGrpSpPr>
        <p:grpSpPr bwMode="auto">
          <a:xfrm>
            <a:off x="887168" y="716252"/>
            <a:ext cx="1109662" cy="1131887"/>
            <a:chOff x="2666985" y="682103"/>
            <a:chExt cx="1109138" cy="1131217"/>
          </a:xfrm>
        </p:grpSpPr>
        <p:sp>
          <p:nvSpPr>
            <p:cNvPr id="45" name="矩形 44"/>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矩形 45"/>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矩形 46"/>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矩形 48"/>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a:extLst>
              <a:ext uri="{FF2B5EF4-FFF2-40B4-BE49-F238E27FC236}">
                <a16:creationId xmlns:a16="http://schemas.microsoft.com/office/drawing/2014/main" id="{650BE07A-B2AF-DF42-A267-73F2119B7D6A}"/>
              </a:ext>
            </a:extLst>
          </p:cNvPr>
          <p:cNvSpPr txBox="1"/>
          <p:nvPr/>
        </p:nvSpPr>
        <p:spPr>
          <a:xfrm>
            <a:off x="2020579" y="3213764"/>
            <a:ext cx="5526376" cy="2092881"/>
          </a:xfrm>
          <a:prstGeom prst="rect">
            <a:avLst/>
          </a:prstGeom>
          <a:noFill/>
        </p:spPr>
        <p:txBody>
          <a:bodyPr wrap="square" rtlCol="0">
            <a:spAutoFit/>
          </a:bodyPr>
          <a:lstStyle/>
          <a:p>
            <a:r>
              <a:rPr lang="en-US" altLang="zh-CN" sz="1400" dirty="0">
                <a:solidFill>
                  <a:srgbClr val="0072A9"/>
                </a:solidFill>
              </a:rPr>
              <a:t>ARIEL EPHRAT, Google Research and The Hebrew University of Jerusalem</a:t>
            </a:r>
          </a:p>
          <a:p>
            <a:r>
              <a:rPr lang="en-US" altLang="zh-CN" sz="1400" dirty="0">
                <a:solidFill>
                  <a:srgbClr val="0072A9"/>
                </a:solidFill>
              </a:rPr>
              <a:t>INBAR MOSSERI, Google Research</a:t>
            </a:r>
            <a:br>
              <a:rPr lang="en-US" altLang="zh-CN" sz="1400" dirty="0">
                <a:solidFill>
                  <a:srgbClr val="0072A9"/>
                </a:solidFill>
              </a:rPr>
            </a:br>
            <a:r>
              <a:rPr lang="en-US" altLang="zh-CN" sz="1400" dirty="0">
                <a:solidFill>
                  <a:srgbClr val="0072A9"/>
                </a:solidFill>
              </a:rPr>
              <a:t>ORAN LANG, Google Research</a:t>
            </a:r>
            <a:br>
              <a:rPr lang="en-US" altLang="zh-CN" sz="1400" dirty="0">
                <a:solidFill>
                  <a:srgbClr val="0072A9"/>
                </a:solidFill>
              </a:rPr>
            </a:br>
            <a:r>
              <a:rPr lang="en-US" altLang="zh-CN" sz="1400" dirty="0">
                <a:solidFill>
                  <a:srgbClr val="0072A9"/>
                </a:solidFill>
              </a:rPr>
              <a:t>TALI DEKEL, Google Research </a:t>
            </a:r>
          </a:p>
          <a:p>
            <a:r>
              <a:rPr lang="en-US" altLang="zh-CN" sz="1400" dirty="0">
                <a:solidFill>
                  <a:srgbClr val="0072A9"/>
                </a:solidFill>
              </a:rPr>
              <a:t>KEVIN WILSON, Google Research </a:t>
            </a:r>
          </a:p>
          <a:p>
            <a:r>
              <a:rPr lang="en-US" altLang="zh-CN" sz="1400" dirty="0">
                <a:solidFill>
                  <a:srgbClr val="0072A9"/>
                </a:solidFill>
              </a:rPr>
              <a:t>AVINATAN HASSIDIM, Google Research </a:t>
            </a:r>
          </a:p>
          <a:p>
            <a:r>
              <a:rPr lang="en-US" altLang="zh-CN" sz="1400" dirty="0">
                <a:solidFill>
                  <a:srgbClr val="0072A9"/>
                </a:solidFill>
              </a:rPr>
              <a:t>WILLIAM T. FREEMAN, Google Research </a:t>
            </a:r>
          </a:p>
          <a:p>
            <a:r>
              <a:rPr lang="en-US" altLang="zh-CN" sz="1400" dirty="0">
                <a:solidFill>
                  <a:srgbClr val="0072A9"/>
                </a:solidFill>
              </a:rPr>
              <a:t>MICHAEL RUBINSTEIN, Google Research </a:t>
            </a:r>
          </a:p>
          <a:p>
            <a:endParaRPr kumimoji="1" lang="zh-CN" altLang="en-US" dirty="0"/>
          </a:p>
        </p:txBody>
      </p:sp>
      <p:sp>
        <p:nvSpPr>
          <p:cNvPr id="3" name="文本框 2">
            <a:extLst>
              <a:ext uri="{FF2B5EF4-FFF2-40B4-BE49-F238E27FC236}">
                <a16:creationId xmlns:a16="http://schemas.microsoft.com/office/drawing/2014/main" id="{03515C5D-D970-D947-83B5-B5FE840BCE93}"/>
              </a:ext>
            </a:extLst>
          </p:cNvPr>
          <p:cNvSpPr txBox="1"/>
          <p:nvPr/>
        </p:nvSpPr>
        <p:spPr>
          <a:xfrm>
            <a:off x="7932717" y="4146438"/>
            <a:ext cx="1448790" cy="369332"/>
          </a:xfrm>
          <a:prstGeom prst="rect">
            <a:avLst/>
          </a:prstGeom>
          <a:noFill/>
        </p:spPr>
        <p:txBody>
          <a:bodyPr wrap="square" rtlCol="0">
            <a:spAutoFit/>
          </a:bodyPr>
          <a:lstStyle/>
          <a:p>
            <a:r>
              <a:rPr kumimoji="1" lang="zh-Hans" altLang="en-US" dirty="0">
                <a:solidFill>
                  <a:srgbClr val="044875"/>
                </a:solidFill>
                <a:latin typeface="Microsoft YaHei" panose="020B0503020204020204" pitchFamily="34" charset="-122"/>
                <a:ea typeface="Microsoft YaHei" panose="020B0503020204020204" pitchFamily="34" charset="-122"/>
              </a:rPr>
              <a:t>姓名：程颖</a:t>
            </a:r>
            <a:endParaRPr kumimoji="1" lang="zh-CN" altLang="en-US" dirty="0">
              <a:solidFill>
                <a:srgbClr val="044875"/>
              </a:solidFill>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08D7A9B2-2D95-CA45-AA1A-6833B327FBAF}"/>
              </a:ext>
            </a:extLst>
          </p:cNvPr>
          <p:cNvSpPr txBox="1"/>
          <p:nvPr/>
        </p:nvSpPr>
        <p:spPr>
          <a:xfrm>
            <a:off x="7932717" y="4495825"/>
            <a:ext cx="2343232" cy="369332"/>
          </a:xfrm>
          <a:prstGeom prst="rect">
            <a:avLst/>
          </a:prstGeom>
          <a:noFill/>
        </p:spPr>
        <p:txBody>
          <a:bodyPr wrap="square" rtlCol="0">
            <a:spAutoFit/>
          </a:bodyPr>
          <a:lstStyle/>
          <a:p>
            <a:r>
              <a:rPr kumimoji="1" lang="zh-Hans" altLang="en-US" dirty="0">
                <a:solidFill>
                  <a:srgbClr val="044875"/>
                </a:solidFill>
                <a:latin typeface="Microsoft YaHei" panose="020B0503020204020204" pitchFamily="34" charset="-122"/>
                <a:ea typeface="Microsoft YaHei" panose="020B0503020204020204" pitchFamily="34" charset="-122"/>
              </a:rPr>
              <a:t>学号：</a:t>
            </a:r>
            <a:r>
              <a:rPr kumimoji="1" lang="en-US" altLang="zh-Hans" dirty="0">
                <a:solidFill>
                  <a:srgbClr val="044875"/>
                </a:solidFill>
                <a:latin typeface="Microsoft YaHei" panose="020B0503020204020204" pitchFamily="34" charset="-122"/>
                <a:ea typeface="Microsoft YaHei" panose="020B0503020204020204" pitchFamily="34" charset="-122"/>
              </a:rPr>
              <a:t>18110860006</a:t>
            </a:r>
            <a:endParaRPr kumimoji="1" lang="zh-CN" altLang="en-US" dirty="0">
              <a:solidFill>
                <a:srgbClr val="044875"/>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4</a:t>
            </a:r>
            <a:endParaRPr lang="zh-CN" altLang="en-US" sz="11500">
              <a:solidFill>
                <a:schemeClr val="bg1"/>
              </a:solidFill>
              <a:latin typeface="Impact" pitchFamily="34" charset="0"/>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Hans" sz="4800" b="1" dirty="0">
                <a:solidFill>
                  <a:schemeClr val="bg1"/>
                </a:solidFill>
                <a:latin typeface="微软雅黑" pitchFamily="34" charset="-122"/>
                <a:ea typeface="微软雅黑" pitchFamily="34" charset="-122"/>
              </a:rPr>
              <a:t>Model</a:t>
            </a:r>
            <a:endParaRPr lang="zh-CN" altLang="en-US" sz="4800" b="1"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7320" y="1274063"/>
            <a:ext cx="9397360" cy="4507288"/>
          </a:xfrm>
          <a:prstGeom prst="rect">
            <a:avLst/>
          </a:prstGeom>
          <a:blipFill>
            <a:blip r:embed="rId3" cstate="print"/>
            <a:stretch>
              <a:fillRect/>
            </a:stretch>
          </a:blipFill>
        </p:spPr>
        <p:txBody>
          <a:bodyPr wrap="square" lIns="0" tIns="0" rIns="0" bIns="0" rtlCol="0"/>
          <a:lstStyle/>
          <a:p>
            <a:endParaRPr/>
          </a:p>
        </p:txBody>
      </p:sp>
      <p:grpSp>
        <p:nvGrpSpPr>
          <p:cNvPr id="16" name="组合 15">
            <a:extLst>
              <a:ext uri="{FF2B5EF4-FFF2-40B4-BE49-F238E27FC236}">
                <a16:creationId xmlns:a16="http://schemas.microsoft.com/office/drawing/2014/main" id="{98761574-88F0-5D4D-80C9-E54B97B299FC}"/>
              </a:ext>
            </a:extLst>
          </p:cNvPr>
          <p:cNvGrpSpPr/>
          <p:nvPr/>
        </p:nvGrpSpPr>
        <p:grpSpPr>
          <a:xfrm>
            <a:off x="1249128" y="884177"/>
            <a:ext cx="2159090" cy="531987"/>
            <a:chOff x="1249128" y="884177"/>
            <a:chExt cx="1644445" cy="531987"/>
          </a:xfrm>
        </p:grpSpPr>
        <p:sp>
          <p:nvSpPr>
            <p:cNvPr id="3" name="object 3"/>
            <p:cNvSpPr/>
            <p:nvPr/>
          </p:nvSpPr>
          <p:spPr>
            <a:xfrm>
              <a:off x="1249128" y="884177"/>
              <a:ext cx="1644445" cy="53198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251476" y="907927"/>
              <a:ext cx="1604231" cy="494052"/>
            </a:xfrm>
            <a:custGeom>
              <a:avLst/>
              <a:gdLst/>
              <a:ahLst/>
              <a:cxnLst/>
              <a:rect l="l" t="t" r="r" b="b"/>
              <a:pathLst>
                <a:path w="1769110" h="544830">
                  <a:moveTo>
                    <a:pt x="0" y="544576"/>
                  </a:moveTo>
                  <a:lnTo>
                    <a:pt x="1768906" y="544576"/>
                  </a:lnTo>
                  <a:lnTo>
                    <a:pt x="1768906" y="0"/>
                  </a:lnTo>
                  <a:lnTo>
                    <a:pt x="0" y="0"/>
                  </a:lnTo>
                  <a:lnTo>
                    <a:pt x="0" y="544576"/>
                  </a:lnTo>
                  <a:close/>
                </a:path>
              </a:pathLst>
            </a:custGeom>
            <a:solidFill>
              <a:srgbClr val="044875"/>
            </a:solidFill>
          </p:spPr>
          <p:txBody>
            <a:bodyPr wrap="square" lIns="0" tIns="0" rIns="0" bIns="0" rtlCol="0"/>
            <a:lstStyle/>
            <a:p>
              <a:endParaRPr>
                <a:solidFill>
                  <a:srgbClr val="044875"/>
                </a:solidFill>
              </a:endParaRPr>
            </a:p>
          </p:txBody>
        </p:sp>
        <p:sp>
          <p:nvSpPr>
            <p:cNvPr id="5" name="object 5"/>
            <p:cNvSpPr txBox="1"/>
            <p:nvPr/>
          </p:nvSpPr>
          <p:spPr>
            <a:xfrm>
              <a:off x="1397320" y="1033743"/>
              <a:ext cx="1316321" cy="207648"/>
            </a:xfrm>
            <a:prstGeom prst="rect">
              <a:avLst/>
            </a:prstGeom>
          </p:spPr>
          <p:txBody>
            <a:bodyPr vert="horz" wrap="square" lIns="0" tIns="12092" rIns="0" bIns="0" rtlCol="0">
              <a:spAutoFit/>
            </a:bodyPr>
            <a:lstStyle/>
            <a:p>
              <a:pPr marL="11516">
                <a:spcBef>
                  <a:spcPts val="95"/>
                </a:spcBef>
              </a:pPr>
              <a:r>
                <a:rPr lang="en-US" altLang="zh-Hans" sz="1270" dirty="0">
                  <a:solidFill>
                    <a:schemeClr val="bg1"/>
                  </a:solidFill>
                  <a:latin typeface="Microsoft YaHei" panose="020B0503020204020204" pitchFamily="34" charset="-122"/>
                  <a:ea typeface="Microsoft YaHei" panose="020B0503020204020204" pitchFamily="34" charset="-122"/>
                  <a:cs typeface="Noto Sans CJK JP Regular"/>
                </a:rPr>
                <a:t>Network</a:t>
              </a:r>
              <a:r>
                <a:rPr lang="zh-Hans" altLang="en-US" sz="1270" dirty="0">
                  <a:solidFill>
                    <a:schemeClr val="bg1"/>
                  </a:solidFill>
                  <a:latin typeface="Microsoft YaHei" panose="020B0503020204020204" pitchFamily="34" charset="-122"/>
                  <a:ea typeface="Microsoft YaHei" panose="020B0503020204020204" pitchFamily="34" charset="-122"/>
                  <a:cs typeface="Noto Sans CJK JP Regular"/>
                </a:rPr>
                <a:t> </a:t>
              </a:r>
              <a:r>
                <a:rPr lang="en-US" altLang="zh-Hans" sz="1270" dirty="0">
                  <a:solidFill>
                    <a:schemeClr val="bg1"/>
                  </a:solidFill>
                  <a:latin typeface="Microsoft YaHei" panose="020B0503020204020204" pitchFamily="34" charset="-122"/>
                  <a:ea typeface="Microsoft YaHei" panose="020B0503020204020204" pitchFamily="34" charset="-122"/>
                  <a:cs typeface="Noto Sans CJK JP Regular"/>
                </a:rPr>
                <a:t>Architecture</a:t>
              </a:r>
              <a:endParaRPr lang="zh-CN" altLang="en-US" sz="127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grpSp>
        <p:nvGrpSpPr>
          <p:cNvPr id="7" name="组合 6">
            <a:extLst>
              <a:ext uri="{FF2B5EF4-FFF2-40B4-BE49-F238E27FC236}">
                <a16:creationId xmlns:a16="http://schemas.microsoft.com/office/drawing/2014/main" id="{2A9BB16D-99FE-6E4E-9780-43B2342E9B46}"/>
              </a:ext>
            </a:extLst>
          </p:cNvPr>
          <p:cNvGrpSpPr/>
          <p:nvPr/>
        </p:nvGrpSpPr>
        <p:grpSpPr>
          <a:xfrm>
            <a:off x="0" y="284428"/>
            <a:ext cx="12192000" cy="6573572"/>
            <a:chOff x="0" y="284428"/>
            <a:chExt cx="12192000" cy="6573572"/>
          </a:xfrm>
        </p:grpSpPr>
        <p:sp>
          <p:nvSpPr>
            <p:cNvPr id="8" name="矩形 7">
              <a:extLst>
                <a:ext uri="{FF2B5EF4-FFF2-40B4-BE49-F238E27FC236}">
                  <a16:creationId xmlns:a16="http://schemas.microsoft.com/office/drawing/2014/main" id="{5F0F3670-DCE3-264C-B582-5288E4BA5323}"/>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a:extLst>
                <a:ext uri="{FF2B5EF4-FFF2-40B4-BE49-F238E27FC236}">
                  <a16:creationId xmlns:a16="http://schemas.microsoft.com/office/drawing/2014/main" id="{6D48E3A5-1A4D-794E-943D-5D0564CB462D}"/>
                </a:ext>
              </a:extLst>
            </p:cNvPr>
            <p:cNvSpPr/>
            <p:nvPr/>
          </p:nvSpPr>
          <p:spPr>
            <a:xfrm>
              <a:off x="2713642" y="455878"/>
              <a:ext cx="9478358"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9">
              <a:extLst>
                <a:ext uri="{FF2B5EF4-FFF2-40B4-BE49-F238E27FC236}">
                  <a16:creationId xmlns:a16="http://schemas.microsoft.com/office/drawing/2014/main" id="{B31E2A57-B473-4140-83AA-2A208646D6A2}"/>
                </a:ext>
              </a:extLst>
            </p:cNvPr>
            <p:cNvGrpSpPr>
              <a:grpSpLocks/>
            </p:cNvGrpSpPr>
            <p:nvPr/>
          </p:nvGrpSpPr>
          <p:grpSpPr bwMode="auto">
            <a:xfrm>
              <a:off x="550862" y="284428"/>
              <a:ext cx="2162779" cy="585788"/>
              <a:chOff x="551544" y="82976"/>
              <a:chExt cx="1738849" cy="584775"/>
            </a:xfrm>
          </p:grpSpPr>
          <p:sp>
            <p:nvSpPr>
              <p:cNvPr id="14" name="文本框 12">
                <a:extLst>
                  <a:ext uri="{FF2B5EF4-FFF2-40B4-BE49-F238E27FC236}">
                    <a16:creationId xmlns:a16="http://schemas.microsoft.com/office/drawing/2014/main" id="{C9C2A40F-11DF-564B-9AA9-8B64FE81E3E8}"/>
                  </a:ext>
                </a:extLst>
              </p:cNvPr>
              <p:cNvSpPr txBox="1">
                <a:spLocks noChangeArrowheads="1"/>
              </p:cNvSpPr>
              <p:nvPr/>
            </p:nvSpPr>
            <p:spPr bwMode="auto">
              <a:xfrm>
                <a:off x="1112324" y="111278"/>
                <a:ext cx="1178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Model</a:t>
                </a:r>
                <a:endParaRPr lang="zh-CN" altLang="en-US" dirty="0">
                  <a:solidFill>
                    <a:srgbClr val="044875"/>
                  </a:solidFill>
                  <a:latin typeface="微软雅黑" pitchFamily="34" charset="-122"/>
                  <a:ea typeface="微软雅黑" pitchFamily="34" charset="-122"/>
                </a:endParaRPr>
              </a:p>
            </p:txBody>
          </p:sp>
          <p:sp>
            <p:nvSpPr>
              <p:cNvPr id="15" name="文本框 14">
                <a:extLst>
                  <a:ext uri="{FF2B5EF4-FFF2-40B4-BE49-F238E27FC236}">
                    <a16:creationId xmlns:a16="http://schemas.microsoft.com/office/drawing/2014/main" id="{90968AA6-5D21-F945-85C3-2F9A531DB8B2}"/>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4</a:t>
                </a:r>
                <a:endParaRPr lang="zh-CN" altLang="en-US" sz="3200" dirty="0">
                  <a:solidFill>
                    <a:schemeClr val="bg2">
                      <a:lumMod val="25000"/>
                    </a:schemeClr>
                  </a:solidFill>
                  <a:latin typeface="Impact" panose="020B0806030902050204" pitchFamily="34" charset="0"/>
                  <a:ea typeface="+mn-ea"/>
                </a:endParaRPr>
              </a:p>
            </p:txBody>
          </p:sp>
        </p:grpSp>
        <p:sp>
          <p:nvSpPr>
            <p:cNvPr id="11" name="矩形 10">
              <a:extLst>
                <a:ext uri="{FF2B5EF4-FFF2-40B4-BE49-F238E27FC236}">
                  <a16:creationId xmlns:a16="http://schemas.microsoft.com/office/drawing/2014/main" id="{A54B8741-FDC5-0046-8998-13C5A4078908}"/>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a:extLst>
                <a:ext uri="{FF2B5EF4-FFF2-40B4-BE49-F238E27FC236}">
                  <a16:creationId xmlns:a16="http://schemas.microsoft.com/office/drawing/2014/main" id="{C91B770B-727C-DD4A-854E-E40EB24AA8FC}"/>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1751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409" y="1352136"/>
            <a:ext cx="9397360" cy="450728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95366" y="1812110"/>
            <a:ext cx="1121695" cy="2381586"/>
          </a:xfrm>
          <a:custGeom>
            <a:avLst/>
            <a:gdLst/>
            <a:ahLst/>
            <a:cxnLst/>
            <a:rect l="l" t="t" r="r" b="b"/>
            <a:pathLst>
              <a:path w="1236980" h="2626360">
                <a:moveTo>
                  <a:pt x="0" y="0"/>
                </a:moveTo>
                <a:lnTo>
                  <a:pt x="1236759" y="0"/>
                </a:lnTo>
                <a:lnTo>
                  <a:pt x="1236759" y="2625842"/>
                </a:lnTo>
                <a:lnTo>
                  <a:pt x="0" y="2625842"/>
                </a:lnTo>
                <a:lnTo>
                  <a:pt x="0" y="0"/>
                </a:lnTo>
                <a:close/>
              </a:path>
            </a:pathLst>
          </a:custGeom>
          <a:ln w="27862">
            <a:solidFill>
              <a:srgbClr val="B51700"/>
            </a:solidFill>
          </a:ln>
        </p:spPr>
        <p:txBody>
          <a:bodyPr wrap="square" lIns="0" tIns="0" rIns="0" bIns="0" rtlCol="0"/>
          <a:lstStyle/>
          <a:p>
            <a:endParaRPr/>
          </a:p>
        </p:txBody>
      </p:sp>
      <p:sp>
        <p:nvSpPr>
          <p:cNvPr id="4" name="object 4"/>
          <p:cNvSpPr/>
          <p:nvPr/>
        </p:nvSpPr>
        <p:spPr>
          <a:xfrm>
            <a:off x="1695366" y="1812110"/>
            <a:ext cx="1121695" cy="2381586"/>
          </a:xfrm>
          <a:custGeom>
            <a:avLst/>
            <a:gdLst/>
            <a:ahLst/>
            <a:cxnLst/>
            <a:rect l="l" t="t" r="r" b="b"/>
            <a:pathLst>
              <a:path w="1236980" h="2626360">
                <a:moveTo>
                  <a:pt x="0" y="0"/>
                </a:moveTo>
                <a:lnTo>
                  <a:pt x="1236759" y="0"/>
                </a:lnTo>
                <a:lnTo>
                  <a:pt x="1236759" y="2625842"/>
                </a:lnTo>
                <a:lnTo>
                  <a:pt x="0" y="2625842"/>
                </a:lnTo>
                <a:lnTo>
                  <a:pt x="0" y="0"/>
                </a:lnTo>
                <a:close/>
              </a:path>
            </a:pathLst>
          </a:custGeom>
          <a:ln w="27862">
            <a:solidFill>
              <a:srgbClr val="B51700"/>
            </a:solidFill>
          </a:ln>
        </p:spPr>
        <p:txBody>
          <a:bodyPr wrap="square" lIns="0" tIns="0" rIns="0" bIns="0" rtlCol="0"/>
          <a:lstStyle/>
          <a:p>
            <a:endParaRPr/>
          </a:p>
        </p:txBody>
      </p:sp>
      <p:sp>
        <p:nvSpPr>
          <p:cNvPr id="5" name="object 5"/>
          <p:cNvSpPr/>
          <p:nvPr/>
        </p:nvSpPr>
        <p:spPr>
          <a:xfrm>
            <a:off x="2846079" y="1220998"/>
            <a:ext cx="1622365" cy="545876"/>
          </a:xfrm>
          <a:custGeom>
            <a:avLst/>
            <a:gdLst/>
            <a:ahLst/>
            <a:cxnLst/>
            <a:rect l="l" t="t" r="r" b="b"/>
            <a:pathLst>
              <a:path w="1506220" h="601980">
                <a:moveTo>
                  <a:pt x="1478165" y="0"/>
                </a:moveTo>
                <a:lnTo>
                  <a:pt x="198754" y="0"/>
                </a:lnTo>
                <a:lnTo>
                  <a:pt x="187914" y="2193"/>
                </a:lnTo>
                <a:lnTo>
                  <a:pt x="179062" y="8177"/>
                </a:lnTo>
                <a:lnTo>
                  <a:pt x="173092" y="17053"/>
                </a:lnTo>
                <a:lnTo>
                  <a:pt x="170903" y="27927"/>
                </a:lnTo>
                <a:lnTo>
                  <a:pt x="170903" y="477926"/>
                </a:lnTo>
                <a:lnTo>
                  <a:pt x="0" y="601510"/>
                </a:lnTo>
                <a:lnTo>
                  <a:pt x="730808" y="558571"/>
                </a:lnTo>
                <a:lnTo>
                  <a:pt x="1478165" y="558571"/>
                </a:lnTo>
                <a:lnTo>
                  <a:pt x="1489005" y="556375"/>
                </a:lnTo>
                <a:lnTo>
                  <a:pt x="1497858" y="550387"/>
                </a:lnTo>
                <a:lnTo>
                  <a:pt x="1503827" y="541506"/>
                </a:lnTo>
                <a:lnTo>
                  <a:pt x="1506016" y="530631"/>
                </a:lnTo>
                <a:lnTo>
                  <a:pt x="1506016" y="27927"/>
                </a:lnTo>
                <a:lnTo>
                  <a:pt x="1503827" y="17053"/>
                </a:lnTo>
                <a:lnTo>
                  <a:pt x="1497858" y="8177"/>
                </a:lnTo>
                <a:lnTo>
                  <a:pt x="1489005" y="2193"/>
                </a:lnTo>
                <a:lnTo>
                  <a:pt x="1478165" y="0"/>
                </a:lnTo>
                <a:close/>
              </a:path>
            </a:pathLst>
          </a:custGeom>
          <a:solidFill>
            <a:schemeClr val="accent1">
              <a:lumMod val="75000"/>
            </a:schemeClr>
          </a:solidFill>
          <a:ln>
            <a:solidFill>
              <a:schemeClr val="accent1">
                <a:lumMod val="60000"/>
                <a:lumOff val="40000"/>
              </a:schemeClr>
            </a:solidFill>
          </a:ln>
        </p:spPr>
        <p:txBody>
          <a:bodyPr wrap="square" lIns="0" tIns="0" rIns="0" bIns="0" rtlCol="0"/>
          <a:lstStyle/>
          <a:p>
            <a:endParaRPr/>
          </a:p>
        </p:txBody>
      </p:sp>
      <p:sp>
        <p:nvSpPr>
          <p:cNvPr id="6" name="object 6"/>
          <p:cNvSpPr txBox="1"/>
          <p:nvPr/>
        </p:nvSpPr>
        <p:spPr>
          <a:xfrm>
            <a:off x="2913305" y="1340261"/>
            <a:ext cx="1574871" cy="255345"/>
          </a:xfrm>
          <a:prstGeom prst="rect">
            <a:avLst/>
          </a:prstGeom>
        </p:spPr>
        <p:txBody>
          <a:bodyPr vert="horz" wrap="square" lIns="0" tIns="10941" rIns="0" bIns="0" rtlCol="0">
            <a:spAutoFit/>
          </a:bodyPr>
          <a:lstStyle/>
          <a:p>
            <a:pPr marL="11516" marR="4607" indent="218811">
              <a:lnSpc>
                <a:spcPct val="125000"/>
              </a:lnSpc>
              <a:spcBef>
                <a:spcPts val="86"/>
              </a:spcBef>
            </a:pPr>
            <a:r>
              <a:rPr lang="en-US" altLang="zh-Hans" sz="1270" spc="50" dirty="0">
                <a:solidFill>
                  <a:srgbClr val="FFFFFF"/>
                </a:solidFill>
                <a:latin typeface="Microsoft YaHei" panose="020B0503020204020204" pitchFamily="34" charset="-122"/>
                <a:ea typeface="Microsoft YaHei" panose="020B0503020204020204" pitchFamily="34" charset="-122"/>
                <a:cs typeface="Noto Sans CJK JP Regular"/>
              </a:rPr>
              <a:t>Visual</a:t>
            </a:r>
            <a:r>
              <a:rPr lang="zh-Hans" altLang="en-US" sz="1270" spc="50" dirty="0">
                <a:solidFill>
                  <a:srgbClr val="FFFFFF"/>
                </a:solidFill>
                <a:latin typeface="Microsoft YaHei" panose="020B0503020204020204" pitchFamily="34" charset="-122"/>
                <a:ea typeface="Microsoft YaHei" panose="020B0503020204020204" pitchFamily="34" charset="-122"/>
                <a:cs typeface="Noto Sans CJK JP Regular"/>
              </a:rPr>
              <a:t> </a:t>
            </a:r>
            <a:r>
              <a:rPr lang="en-US" altLang="zh-Hans" sz="1270" spc="50" dirty="0">
                <a:solidFill>
                  <a:srgbClr val="FFFFFF"/>
                </a:solidFill>
                <a:latin typeface="Microsoft YaHei" panose="020B0503020204020204" pitchFamily="34" charset="-122"/>
                <a:ea typeface="Microsoft YaHei" panose="020B0503020204020204" pitchFamily="34" charset="-122"/>
                <a:cs typeface="Noto Sans CJK JP Regular"/>
              </a:rPr>
              <a:t>Streams</a:t>
            </a:r>
            <a:endParaRPr sz="1270" dirty="0">
              <a:latin typeface="Microsoft YaHei" panose="020B0503020204020204" pitchFamily="34" charset="-122"/>
              <a:ea typeface="Microsoft YaHei" panose="020B0503020204020204" pitchFamily="34" charset="-122"/>
              <a:cs typeface="Noto Sans CJK JP Regular"/>
            </a:endParaRPr>
          </a:p>
        </p:txBody>
      </p:sp>
      <p:sp>
        <p:nvSpPr>
          <p:cNvPr id="7" name="object 7"/>
          <p:cNvSpPr/>
          <p:nvPr/>
        </p:nvSpPr>
        <p:spPr>
          <a:xfrm>
            <a:off x="7770388" y="4879231"/>
            <a:ext cx="2276787" cy="988105"/>
          </a:xfrm>
          <a:custGeom>
            <a:avLst/>
            <a:gdLst/>
            <a:ahLst/>
            <a:cxnLst/>
            <a:rect l="l" t="t" r="r" b="b"/>
            <a:pathLst>
              <a:path w="2510790" h="1089660">
                <a:moveTo>
                  <a:pt x="2482418" y="116954"/>
                </a:moveTo>
                <a:lnTo>
                  <a:pt x="27838" y="116954"/>
                </a:lnTo>
                <a:lnTo>
                  <a:pt x="17000" y="119148"/>
                </a:lnTo>
                <a:lnTo>
                  <a:pt x="8151" y="125131"/>
                </a:lnTo>
                <a:lnTo>
                  <a:pt x="2186" y="134008"/>
                </a:lnTo>
                <a:lnTo>
                  <a:pt x="0" y="144881"/>
                </a:lnTo>
                <a:lnTo>
                  <a:pt x="0" y="1061440"/>
                </a:lnTo>
                <a:lnTo>
                  <a:pt x="2186" y="1072315"/>
                </a:lnTo>
                <a:lnTo>
                  <a:pt x="8151" y="1081197"/>
                </a:lnTo>
                <a:lnTo>
                  <a:pt x="17000" y="1087184"/>
                </a:lnTo>
                <a:lnTo>
                  <a:pt x="27838" y="1089380"/>
                </a:lnTo>
                <a:lnTo>
                  <a:pt x="2482418" y="1089380"/>
                </a:lnTo>
                <a:lnTo>
                  <a:pt x="2493258" y="1087184"/>
                </a:lnTo>
                <a:lnTo>
                  <a:pt x="2502111" y="1081197"/>
                </a:lnTo>
                <a:lnTo>
                  <a:pt x="2508080" y="1072315"/>
                </a:lnTo>
                <a:lnTo>
                  <a:pt x="2510269" y="1061440"/>
                </a:lnTo>
                <a:lnTo>
                  <a:pt x="2510269" y="144881"/>
                </a:lnTo>
                <a:lnTo>
                  <a:pt x="2508080" y="134008"/>
                </a:lnTo>
                <a:lnTo>
                  <a:pt x="2502111" y="125131"/>
                </a:lnTo>
                <a:lnTo>
                  <a:pt x="2493258" y="119148"/>
                </a:lnTo>
                <a:lnTo>
                  <a:pt x="2482418" y="116954"/>
                </a:lnTo>
                <a:close/>
              </a:path>
              <a:path w="2510790" h="1089660">
                <a:moveTo>
                  <a:pt x="978484" y="0"/>
                </a:moveTo>
                <a:lnTo>
                  <a:pt x="922794" y="116954"/>
                </a:lnTo>
                <a:lnTo>
                  <a:pt x="1034173" y="116954"/>
                </a:lnTo>
                <a:lnTo>
                  <a:pt x="978484" y="0"/>
                </a:lnTo>
                <a:close/>
              </a:path>
            </a:pathLst>
          </a:custGeom>
          <a:solidFill>
            <a:schemeClr val="accent1">
              <a:lumMod val="75000"/>
            </a:schemeClr>
          </a:solidFill>
        </p:spPr>
        <p:txBody>
          <a:bodyPr wrap="square" lIns="0" tIns="0" rIns="0" bIns="0" rtlCol="0"/>
          <a:lstStyle/>
          <a:p>
            <a:endParaRPr/>
          </a:p>
        </p:txBody>
      </p:sp>
      <p:sp>
        <p:nvSpPr>
          <p:cNvPr id="8" name="object 8"/>
          <p:cNvSpPr txBox="1"/>
          <p:nvPr/>
        </p:nvSpPr>
        <p:spPr>
          <a:xfrm>
            <a:off x="7846683" y="5056023"/>
            <a:ext cx="2124195" cy="671851"/>
          </a:xfrm>
          <a:prstGeom prst="rect">
            <a:avLst/>
          </a:prstGeom>
        </p:spPr>
        <p:txBody>
          <a:bodyPr vert="horz" wrap="square" lIns="0" tIns="59309" rIns="0" bIns="0" rtlCol="0">
            <a:spAutoFit/>
          </a:bodyPr>
          <a:lstStyle/>
          <a:p>
            <a:pPr algn="ctr">
              <a:spcBef>
                <a:spcPts val="200"/>
              </a:spcBef>
            </a:pPr>
            <a:r>
              <a:rPr lang="en-US" sz="1270" dirty="0">
                <a:solidFill>
                  <a:srgbClr val="FFFFFF"/>
                </a:solidFill>
                <a:latin typeface="Microsoft YaHei" panose="020B0503020204020204" pitchFamily="34" charset="-122"/>
                <a:ea typeface="Microsoft YaHei" panose="020B0503020204020204" pitchFamily="34" charset="-122"/>
                <a:cs typeface="Noto Sans CJK JP Regular"/>
              </a:rPr>
              <a:t>Output</a:t>
            </a:r>
          </a:p>
          <a:p>
            <a:pPr algn="ctr">
              <a:spcBef>
                <a:spcPts val="200"/>
              </a:spcBef>
            </a:pPr>
            <a:r>
              <a:rPr lang="en-US" sz="1270" dirty="0">
                <a:solidFill>
                  <a:srgbClr val="FFFFFF"/>
                </a:solidFill>
                <a:latin typeface="Microsoft YaHei" panose="020B0503020204020204" pitchFamily="34" charset="-122"/>
                <a:ea typeface="Microsoft YaHei" panose="020B0503020204020204" pitchFamily="34" charset="-122"/>
                <a:cs typeface="Noto Sans CJK JP Regular"/>
              </a:rPr>
              <a:t>Complex Spectrogram Mask for Each Speaker</a:t>
            </a:r>
            <a:endParaRPr sz="1270" dirty="0">
              <a:latin typeface="Microsoft YaHei" panose="020B0503020204020204" pitchFamily="34" charset="-122"/>
              <a:ea typeface="Microsoft YaHei" panose="020B0503020204020204" pitchFamily="34" charset="-122"/>
              <a:cs typeface="Noto Sans CJK JP Regular"/>
            </a:endParaRPr>
          </a:p>
        </p:txBody>
      </p:sp>
      <p:sp>
        <p:nvSpPr>
          <p:cNvPr id="9" name="object 9"/>
          <p:cNvSpPr/>
          <p:nvPr/>
        </p:nvSpPr>
        <p:spPr>
          <a:xfrm>
            <a:off x="1695366" y="4356378"/>
            <a:ext cx="1121695" cy="993287"/>
          </a:xfrm>
          <a:custGeom>
            <a:avLst/>
            <a:gdLst/>
            <a:ahLst/>
            <a:cxnLst/>
            <a:rect l="l" t="t" r="r" b="b"/>
            <a:pathLst>
              <a:path w="1236980" h="1095375">
                <a:moveTo>
                  <a:pt x="0" y="0"/>
                </a:moveTo>
                <a:lnTo>
                  <a:pt x="1236759" y="0"/>
                </a:lnTo>
                <a:lnTo>
                  <a:pt x="1236759" y="1094815"/>
                </a:lnTo>
                <a:lnTo>
                  <a:pt x="0" y="1094815"/>
                </a:lnTo>
                <a:lnTo>
                  <a:pt x="0" y="0"/>
                </a:lnTo>
                <a:close/>
              </a:path>
            </a:pathLst>
          </a:custGeom>
          <a:ln w="27892">
            <a:solidFill>
              <a:srgbClr val="B51700"/>
            </a:solidFill>
          </a:ln>
        </p:spPr>
        <p:txBody>
          <a:bodyPr wrap="square" lIns="0" tIns="0" rIns="0" bIns="0" rtlCol="0"/>
          <a:lstStyle/>
          <a:p>
            <a:endParaRPr/>
          </a:p>
        </p:txBody>
      </p:sp>
      <p:sp>
        <p:nvSpPr>
          <p:cNvPr id="10" name="object 10"/>
          <p:cNvSpPr/>
          <p:nvPr/>
        </p:nvSpPr>
        <p:spPr>
          <a:xfrm>
            <a:off x="8311036" y="2440627"/>
            <a:ext cx="756050" cy="2381586"/>
          </a:xfrm>
          <a:custGeom>
            <a:avLst/>
            <a:gdLst/>
            <a:ahLst/>
            <a:cxnLst/>
            <a:rect l="l" t="t" r="r" b="b"/>
            <a:pathLst>
              <a:path w="833754" h="2626360">
                <a:moveTo>
                  <a:pt x="0" y="0"/>
                </a:moveTo>
                <a:lnTo>
                  <a:pt x="833189" y="0"/>
                </a:lnTo>
                <a:lnTo>
                  <a:pt x="833189" y="2625842"/>
                </a:lnTo>
                <a:lnTo>
                  <a:pt x="0" y="2625842"/>
                </a:lnTo>
                <a:lnTo>
                  <a:pt x="0" y="0"/>
                </a:lnTo>
                <a:close/>
              </a:path>
            </a:pathLst>
          </a:custGeom>
          <a:ln w="27854">
            <a:solidFill>
              <a:srgbClr val="B51700"/>
            </a:solidFill>
          </a:ln>
        </p:spPr>
        <p:txBody>
          <a:bodyPr wrap="square" lIns="0" tIns="0" rIns="0" bIns="0" rtlCol="0"/>
          <a:lstStyle/>
          <a:p>
            <a:endParaRPr/>
          </a:p>
        </p:txBody>
      </p:sp>
      <p:sp>
        <p:nvSpPr>
          <p:cNvPr id="11" name="object 11"/>
          <p:cNvSpPr/>
          <p:nvPr/>
        </p:nvSpPr>
        <p:spPr>
          <a:xfrm>
            <a:off x="1574468" y="5348144"/>
            <a:ext cx="2997532" cy="948372"/>
          </a:xfrm>
          <a:custGeom>
            <a:avLst/>
            <a:gdLst/>
            <a:ahLst/>
            <a:cxnLst/>
            <a:rect l="l" t="t" r="r" b="b"/>
            <a:pathLst>
              <a:path w="2424430" h="1045845">
                <a:moveTo>
                  <a:pt x="2394873" y="136499"/>
                </a:moveTo>
                <a:lnTo>
                  <a:pt x="29590" y="136499"/>
                </a:lnTo>
                <a:lnTo>
                  <a:pt x="18087" y="138836"/>
                </a:lnTo>
                <a:lnTo>
                  <a:pt x="8680" y="145203"/>
                </a:lnTo>
                <a:lnTo>
                  <a:pt x="2330" y="154635"/>
                </a:lnTo>
                <a:lnTo>
                  <a:pt x="0" y="166166"/>
                </a:lnTo>
                <a:lnTo>
                  <a:pt x="0" y="1015880"/>
                </a:lnTo>
                <a:lnTo>
                  <a:pt x="2330" y="1027391"/>
                </a:lnTo>
                <a:lnTo>
                  <a:pt x="8680" y="1036765"/>
                </a:lnTo>
                <a:lnTo>
                  <a:pt x="18087" y="1043073"/>
                </a:lnTo>
                <a:lnTo>
                  <a:pt x="29590" y="1045382"/>
                </a:lnTo>
                <a:lnTo>
                  <a:pt x="2394873" y="1045382"/>
                </a:lnTo>
                <a:lnTo>
                  <a:pt x="2406353" y="1043073"/>
                </a:lnTo>
                <a:lnTo>
                  <a:pt x="2415699" y="1036765"/>
                </a:lnTo>
                <a:lnTo>
                  <a:pt x="2421985" y="1027391"/>
                </a:lnTo>
                <a:lnTo>
                  <a:pt x="2424286" y="1015880"/>
                </a:lnTo>
                <a:lnTo>
                  <a:pt x="2424286" y="166166"/>
                </a:lnTo>
                <a:lnTo>
                  <a:pt x="2421985" y="154635"/>
                </a:lnTo>
                <a:lnTo>
                  <a:pt x="2415699" y="145203"/>
                </a:lnTo>
                <a:lnTo>
                  <a:pt x="2406353" y="138836"/>
                </a:lnTo>
                <a:lnTo>
                  <a:pt x="2394873" y="136499"/>
                </a:lnTo>
                <a:close/>
              </a:path>
              <a:path w="2424430" h="1045845">
                <a:moveTo>
                  <a:pt x="626744" y="0"/>
                </a:moveTo>
                <a:lnTo>
                  <a:pt x="567563" y="136499"/>
                </a:lnTo>
                <a:lnTo>
                  <a:pt x="685749" y="136499"/>
                </a:lnTo>
                <a:lnTo>
                  <a:pt x="626744"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793174" y="5641180"/>
            <a:ext cx="2675270" cy="450764"/>
          </a:xfrm>
          <a:prstGeom prst="rect">
            <a:avLst/>
          </a:prstGeom>
        </p:spPr>
        <p:txBody>
          <a:bodyPr vert="horz" wrap="square" lIns="0" tIns="59309" rIns="0" bIns="0" rtlCol="0">
            <a:spAutoFit/>
          </a:bodyPr>
          <a:lstStyle/>
          <a:p>
            <a:pPr marL="17275">
              <a:spcBef>
                <a:spcPts val="467"/>
              </a:spcBef>
            </a:pPr>
            <a:r>
              <a:rPr lang="en-US" altLang="zh-Hans" sz="1270" spc="50" dirty="0">
                <a:solidFill>
                  <a:srgbClr val="FFFFFF"/>
                </a:solidFill>
                <a:latin typeface="Microsoft YaHei" panose="020B0503020204020204" pitchFamily="34" charset="-122"/>
                <a:ea typeface="Microsoft YaHei" panose="020B0503020204020204" pitchFamily="34" charset="-122"/>
                <a:cs typeface="Noto Sans CJK JP Regular"/>
              </a:rPr>
              <a:t>Audio</a:t>
            </a:r>
            <a:r>
              <a:rPr lang="zh-Hans" altLang="en-US" sz="1270" spc="50" dirty="0">
                <a:solidFill>
                  <a:srgbClr val="FFFFFF"/>
                </a:solidFill>
                <a:latin typeface="Microsoft YaHei" panose="020B0503020204020204" pitchFamily="34" charset="-122"/>
                <a:ea typeface="Microsoft YaHei" panose="020B0503020204020204" pitchFamily="34" charset="-122"/>
                <a:cs typeface="Noto Sans CJK JP Regular"/>
              </a:rPr>
              <a:t> </a:t>
            </a:r>
            <a:r>
              <a:rPr lang="en-US" altLang="zh-Hans" sz="1270" spc="50" dirty="0">
                <a:solidFill>
                  <a:srgbClr val="FFFFFF"/>
                </a:solidFill>
                <a:latin typeface="Microsoft YaHei" panose="020B0503020204020204" pitchFamily="34" charset="-122"/>
                <a:ea typeface="Microsoft YaHei" panose="020B0503020204020204" pitchFamily="34" charset="-122"/>
                <a:cs typeface="Noto Sans CJK JP Regular"/>
              </a:rPr>
              <a:t>Stream (Mixture of Speech and background noise)</a:t>
            </a:r>
            <a:endParaRPr sz="1270" dirty="0">
              <a:latin typeface="Microsoft YaHei" panose="020B0503020204020204" pitchFamily="34" charset="-122"/>
              <a:ea typeface="Microsoft YaHei" panose="020B0503020204020204" pitchFamily="34" charset="-122"/>
              <a:cs typeface="Noto Sans CJK JP Regular"/>
            </a:endParaRPr>
          </a:p>
        </p:txBody>
      </p:sp>
      <p:sp>
        <p:nvSpPr>
          <p:cNvPr id="13" name="object 13"/>
          <p:cNvSpPr/>
          <p:nvPr/>
        </p:nvSpPr>
        <p:spPr>
          <a:xfrm>
            <a:off x="1249128" y="896052"/>
            <a:ext cx="1644445" cy="531987"/>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251476" y="896052"/>
            <a:ext cx="1604231" cy="494052"/>
          </a:xfrm>
          <a:custGeom>
            <a:avLst/>
            <a:gdLst/>
            <a:ahLst/>
            <a:cxnLst/>
            <a:rect l="l" t="t" r="r" b="b"/>
            <a:pathLst>
              <a:path w="1769110" h="544830">
                <a:moveTo>
                  <a:pt x="0" y="544576"/>
                </a:moveTo>
                <a:lnTo>
                  <a:pt x="1768906" y="544576"/>
                </a:lnTo>
                <a:lnTo>
                  <a:pt x="1768906" y="0"/>
                </a:lnTo>
                <a:lnTo>
                  <a:pt x="0" y="0"/>
                </a:lnTo>
                <a:lnTo>
                  <a:pt x="0" y="544576"/>
                </a:lnTo>
                <a:close/>
              </a:path>
            </a:pathLst>
          </a:custGeom>
          <a:solidFill>
            <a:srgbClr val="044875"/>
          </a:solidFill>
        </p:spPr>
        <p:txBody>
          <a:bodyPr wrap="square" lIns="0" tIns="0" rIns="0" bIns="0" rtlCol="0"/>
          <a:lstStyle/>
          <a:p>
            <a:endParaRPr/>
          </a:p>
        </p:txBody>
      </p:sp>
      <p:sp>
        <p:nvSpPr>
          <p:cNvPr id="15" name="object 15"/>
          <p:cNvSpPr txBox="1"/>
          <p:nvPr/>
        </p:nvSpPr>
        <p:spPr>
          <a:xfrm>
            <a:off x="1451140" y="1021868"/>
            <a:ext cx="1262501" cy="207648"/>
          </a:xfrm>
          <a:prstGeom prst="rect">
            <a:avLst/>
          </a:prstGeom>
        </p:spPr>
        <p:txBody>
          <a:bodyPr vert="horz" wrap="square" lIns="0" tIns="12092" rIns="0" bIns="0" rtlCol="0">
            <a:spAutoFit/>
          </a:bodyPr>
          <a:lstStyle/>
          <a:p>
            <a:pPr marL="11516">
              <a:spcBef>
                <a:spcPts val="95"/>
              </a:spcBef>
            </a:pPr>
            <a:r>
              <a:rPr lang="en-US" altLang="zh-Hans" sz="1270" spc="23" dirty="0">
                <a:solidFill>
                  <a:schemeClr val="bg1"/>
                </a:solidFill>
                <a:latin typeface="Microsoft YaHei" panose="020B0503020204020204" pitchFamily="34" charset="-122"/>
                <a:ea typeface="Microsoft YaHei" panose="020B0503020204020204" pitchFamily="34" charset="-122"/>
                <a:cs typeface="Noto Sans CJK JP Regular"/>
              </a:rPr>
              <a:t>Input</a:t>
            </a:r>
            <a:r>
              <a:rPr lang="zh-Hans" altLang="en-US" sz="1270" spc="23" dirty="0">
                <a:solidFill>
                  <a:schemeClr val="bg1"/>
                </a:solidFill>
                <a:latin typeface="Microsoft YaHei" panose="020B0503020204020204" pitchFamily="34" charset="-122"/>
                <a:ea typeface="Microsoft YaHei" panose="020B0503020204020204" pitchFamily="34" charset="-122"/>
                <a:cs typeface="Noto Sans CJK JP Regular"/>
              </a:rPr>
              <a:t> </a:t>
            </a:r>
            <a:r>
              <a:rPr lang="en-US" altLang="zh-Hans" sz="1270" spc="23" dirty="0">
                <a:solidFill>
                  <a:schemeClr val="bg1"/>
                </a:solidFill>
                <a:latin typeface="Microsoft YaHei" panose="020B0503020204020204" pitchFamily="34" charset="-122"/>
                <a:ea typeface="Microsoft YaHei" panose="020B0503020204020204" pitchFamily="34" charset="-122"/>
                <a:cs typeface="Noto Sans CJK JP Regular"/>
              </a:rPr>
              <a:t>/</a:t>
            </a:r>
            <a:r>
              <a:rPr lang="zh-Hans" altLang="en-US" sz="1270" spc="23" dirty="0">
                <a:solidFill>
                  <a:schemeClr val="bg1"/>
                </a:solidFill>
                <a:latin typeface="Microsoft YaHei" panose="020B0503020204020204" pitchFamily="34" charset="-122"/>
                <a:ea typeface="Microsoft YaHei" panose="020B0503020204020204" pitchFamily="34" charset="-122"/>
                <a:cs typeface="Noto Sans CJK JP Regular"/>
              </a:rPr>
              <a:t> </a:t>
            </a:r>
            <a:r>
              <a:rPr lang="en-US" altLang="zh-Hans" sz="1270" spc="23" dirty="0">
                <a:solidFill>
                  <a:schemeClr val="bg1"/>
                </a:solidFill>
                <a:latin typeface="Microsoft YaHei" panose="020B0503020204020204" pitchFamily="34" charset="-122"/>
                <a:ea typeface="Microsoft YaHei" panose="020B0503020204020204" pitchFamily="34" charset="-122"/>
                <a:cs typeface="Noto Sans CJK JP Regular"/>
              </a:rPr>
              <a:t>Output</a:t>
            </a:r>
            <a:endParaRPr sz="127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nvGrpSpPr>
          <p:cNvPr id="17" name="组合 16">
            <a:extLst>
              <a:ext uri="{FF2B5EF4-FFF2-40B4-BE49-F238E27FC236}">
                <a16:creationId xmlns:a16="http://schemas.microsoft.com/office/drawing/2014/main" id="{757500BF-3B92-D649-A02E-484C27C82485}"/>
              </a:ext>
            </a:extLst>
          </p:cNvPr>
          <p:cNvGrpSpPr/>
          <p:nvPr/>
        </p:nvGrpSpPr>
        <p:grpSpPr>
          <a:xfrm>
            <a:off x="0" y="296785"/>
            <a:ext cx="12192000" cy="6573572"/>
            <a:chOff x="0" y="284428"/>
            <a:chExt cx="12192000" cy="6573572"/>
          </a:xfrm>
        </p:grpSpPr>
        <p:sp>
          <p:nvSpPr>
            <p:cNvPr id="18" name="矩形 17">
              <a:extLst>
                <a:ext uri="{FF2B5EF4-FFF2-40B4-BE49-F238E27FC236}">
                  <a16:creationId xmlns:a16="http://schemas.microsoft.com/office/drawing/2014/main" id="{A5215674-2007-5448-852F-0A4F02210720}"/>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矩形 18">
              <a:extLst>
                <a:ext uri="{FF2B5EF4-FFF2-40B4-BE49-F238E27FC236}">
                  <a16:creationId xmlns:a16="http://schemas.microsoft.com/office/drawing/2014/main" id="{1510711D-12ED-8B49-9177-F30E0EA84B7E}"/>
                </a:ext>
              </a:extLst>
            </p:cNvPr>
            <p:cNvSpPr/>
            <p:nvPr/>
          </p:nvSpPr>
          <p:spPr>
            <a:xfrm>
              <a:off x="2713642" y="455878"/>
              <a:ext cx="9478358"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0" name="组合 19">
              <a:extLst>
                <a:ext uri="{FF2B5EF4-FFF2-40B4-BE49-F238E27FC236}">
                  <a16:creationId xmlns:a16="http://schemas.microsoft.com/office/drawing/2014/main" id="{A3995273-83C3-D340-A355-C27F5F23BC59}"/>
                </a:ext>
              </a:extLst>
            </p:cNvPr>
            <p:cNvGrpSpPr>
              <a:grpSpLocks/>
            </p:cNvGrpSpPr>
            <p:nvPr/>
          </p:nvGrpSpPr>
          <p:grpSpPr bwMode="auto">
            <a:xfrm>
              <a:off x="550862" y="284428"/>
              <a:ext cx="2162779" cy="585788"/>
              <a:chOff x="551544" y="82976"/>
              <a:chExt cx="1738849" cy="584775"/>
            </a:xfrm>
          </p:grpSpPr>
          <p:sp>
            <p:nvSpPr>
              <p:cNvPr id="24" name="文本框 12">
                <a:extLst>
                  <a:ext uri="{FF2B5EF4-FFF2-40B4-BE49-F238E27FC236}">
                    <a16:creationId xmlns:a16="http://schemas.microsoft.com/office/drawing/2014/main" id="{B346012E-369D-8643-99DA-FAC0123FF009}"/>
                  </a:ext>
                </a:extLst>
              </p:cNvPr>
              <p:cNvSpPr txBox="1">
                <a:spLocks noChangeArrowheads="1"/>
              </p:cNvSpPr>
              <p:nvPr/>
            </p:nvSpPr>
            <p:spPr bwMode="auto">
              <a:xfrm>
                <a:off x="1112324" y="111278"/>
                <a:ext cx="1178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Model</a:t>
                </a:r>
                <a:endParaRPr lang="zh-CN" altLang="en-US" dirty="0">
                  <a:solidFill>
                    <a:srgbClr val="044875"/>
                  </a:solidFill>
                  <a:latin typeface="微软雅黑" pitchFamily="34" charset="-122"/>
                  <a:ea typeface="微软雅黑" pitchFamily="34" charset="-122"/>
                </a:endParaRPr>
              </a:p>
            </p:txBody>
          </p:sp>
          <p:sp>
            <p:nvSpPr>
              <p:cNvPr id="25" name="文本框 24">
                <a:extLst>
                  <a:ext uri="{FF2B5EF4-FFF2-40B4-BE49-F238E27FC236}">
                    <a16:creationId xmlns:a16="http://schemas.microsoft.com/office/drawing/2014/main" id="{B375E116-415F-684F-A296-18BA98EAB881}"/>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4</a:t>
                </a:r>
                <a:endParaRPr lang="zh-CN" altLang="en-US" sz="3200" dirty="0">
                  <a:solidFill>
                    <a:schemeClr val="bg2">
                      <a:lumMod val="25000"/>
                    </a:schemeClr>
                  </a:solidFill>
                  <a:latin typeface="Impact" panose="020B0806030902050204" pitchFamily="34" charset="0"/>
                  <a:ea typeface="+mn-ea"/>
                </a:endParaRPr>
              </a:p>
            </p:txBody>
          </p:sp>
        </p:grpSp>
        <p:sp>
          <p:nvSpPr>
            <p:cNvPr id="21" name="矩形 20">
              <a:extLst>
                <a:ext uri="{FF2B5EF4-FFF2-40B4-BE49-F238E27FC236}">
                  <a16:creationId xmlns:a16="http://schemas.microsoft.com/office/drawing/2014/main" id="{4B812333-93DA-DA46-8F43-547381EEA84F}"/>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a:extLst>
                <a:ext uri="{FF2B5EF4-FFF2-40B4-BE49-F238E27FC236}">
                  <a16:creationId xmlns:a16="http://schemas.microsoft.com/office/drawing/2014/main" id="{2B3F7D32-5541-3C46-9D47-36E42DDF0045}"/>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5318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409" y="1292756"/>
            <a:ext cx="9397360" cy="450728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064475" y="4323941"/>
            <a:ext cx="694033" cy="993287"/>
          </a:xfrm>
          <a:custGeom>
            <a:avLst/>
            <a:gdLst/>
            <a:ahLst/>
            <a:cxnLst/>
            <a:rect l="l" t="t" r="r" b="b"/>
            <a:pathLst>
              <a:path w="1236980" h="1095375">
                <a:moveTo>
                  <a:pt x="0" y="0"/>
                </a:moveTo>
                <a:lnTo>
                  <a:pt x="1236759" y="0"/>
                </a:lnTo>
                <a:lnTo>
                  <a:pt x="1236759" y="1094815"/>
                </a:lnTo>
                <a:lnTo>
                  <a:pt x="0" y="1094815"/>
                </a:lnTo>
                <a:lnTo>
                  <a:pt x="0" y="0"/>
                </a:lnTo>
                <a:close/>
              </a:path>
            </a:pathLst>
          </a:custGeom>
          <a:ln w="27892">
            <a:solidFill>
              <a:srgbClr val="B51700"/>
            </a:solidFill>
          </a:ln>
        </p:spPr>
        <p:txBody>
          <a:bodyPr wrap="square" lIns="0" tIns="0" rIns="0" bIns="0" rtlCol="0"/>
          <a:lstStyle/>
          <a:p>
            <a:endParaRPr/>
          </a:p>
        </p:txBody>
      </p:sp>
      <p:sp>
        <p:nvSpPr>
          <p:cNvPr id="4" name="object 4"/>
          <p:cNvSpPr/>
          <p:nvPr/>
        </p:nvSpPr>
        <p:spPr>
          <a:xfrm>
            <a:off x="8350779" y="2148364"/>
            <a:ext cx="692134" cy="1117664"/>
          </a:xfrm>
          <a:custGeom>
            <a:avLst/>
            <a:gdLst/>
            <a:ahLst/>
            <a:cxnLst/>
            <a:rect l="l" t="t" r="r" b="b"/>
            <a:pathLst>
              <a:path w="763270" h="1232535">
                <a:moveTo>
                  <a:pt x="0" y="0"/>
                </a:moveTo>
                <a:lnTo>
                  <a:pt x="762868" y="0"/>
                </a:lnTo>
                <a:lnTo>
                  <a:pt x="762868" y="1232378"/>
                </a:lnTo>
                <a:lnTo>
                  <a:pt x="0" y="1232378"/>
                </a:lnTo>
                <a:lnTo>
                  <a:pt x="0" y="0"/>
                </a:lnTo>
                <a:close/>
              </a:path>
            </a:pathLst>
          </a:custGeom>
          <a:ln w="27869">
            <a:solidFill>
              <a:srgbClr val="B51700"/>
            </a:solidFill>
          </a:ln>
        </p:spPr>
        <p:txBody>
          <a:bodyPr wrap="square" lIns="0" tIns="0" rIns="0" bIns="0" rtlCol="0"/>
          <a:lstStyle/>
          <a:p>
            <a:endParaRPr/>
          </a:p>
        </p:txBody>
      </p:sp>
      <p:sp>
        <p:nvSpPr>
          <p:cNvPr id="9" name="object 9"/>
          <p:cNvSpPr/>
          <p:nvPr/>
        </p:nvSpPr>
        <p:spPr>
          <a:xfrm>
            <a:off x="8203415" y="3095470"/>
            <a:ext cx="114587" cy="97889"/>
          </a:xfrm>
          <a:custGeom>
            <a:avLst/>
            <a:gdLst/>
            <a:ahLst/>
            <a:cxnLst/>
            <a:rect l="l" t="t" r="r" b="b"/>
            <a:pathLst>
              <a:path w="126365" h="107950">
                <a:moveTo>
                  <a:pt x="0" y="0"/>
                </a:moveTo>
                <a:lnTo>
                  <a:pt x="36601" y="107873"/>
                </a:lnTo>
                <a:lnTo>
                  <a:pt x="125869" y="17233"/>
                </a:lnTo>
                <a:lnTo>
                  <a:pt x="0" y="0"/>
                </a:lnTo>
                <a:close/>
              </a:path>
            </a:pathLst>
          </a:custGeom>
          <a:solidFill>
            <a:srgbClr val="B51700"/>
          </a:solidFill>
        </p:spPr>
        <p:txBody>
          <a:bodyPr wrap="square" lIns="0" tIns="0" rIns="0" bIns="0" rtlCol="0"/>
          <a:lstStyle/>
          <a:p>
            <a:endParaRPr/>
          </a:p>
        </p:txBody>
      </p:sp>
      <p:grpSp>
        <p:nvGrpSpPr>
          <p:cNvPr id="14" name="组合 13">
            <a:extLst>
              <a:ext uri="{FF2B5EF4-FFF2-40B4-BE49-F238E27FC236}">
                <a16:creationId xmlns:a16="http://schemas.microsoft.com/office/drawing/2014/main" id="{A04AE7DC-D450-1E47-8BC1-3F418A3413CE}"/>
              </a:ext>
            </a:extLst>
          </p:cNvPr>
          <p:cNvGrpSpPr/>
          <p:nvPr/>
        </p:nvGrpSpPr>
        <p:grpSpPr>
          <a:xfrm>
            <a:off x="3758509" y="3054391"/>
            <a:ext cx="4619126" cy="1962451"/>
            <a:chOff x="2825707" y="3054392"/>
            <a:chExt cx="5551927" cy="2015020"/>
          </a:xfrm>
        </p:grpSpPr>
        <p:sp>
          <p:nvSpPr>
            <p:cNvPr id="7" name="object 7"/>
            <p:cNvSpPr/>
            <p:nvPr/>
          </p:nvSpPr>
          <p:spPr>
            <a:xfrm>
              <a:off x="2825707" y="3054392"/>
              <a:ext cx="5551927" cy="201502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2935665" y="3140300"/>
              <a:ext cx="5296380" cy="1807494"/>
            </a:xfrm>
            <a:custGeom>
              <a:avLst/>
              <a:gdLst/>
              <a:ahLst/>
              <a:cxnLst/>
              <a:rect l="l" t="t" r="r" b="b"/>
              <a:pathLst>
                <a:path w="5840730" h="1993264">
                  <a:moveTo>
                    <a:pt x="0" y="1993154"/>
                  </a:moveTo>
                  <a:lnTo>
                    <a:pt x="13181" y="1988656"/>
                  </a:lnTo>
                  <a:lnTo>
                    <a:pt x="5827483" y="4498"/>
                  </a:lnTo>
                  <a:lnTo>
                    <a:pt x="5840665" y="0"/>
                  </a:lnTo>
                </a:path>
              </a:pathLst>
            </a:custGeom>
            <a:ln w="27913">
              <a:solidFill>
                <a:srgbClr val="B51700"/>
              </a:solidFill>
            </a:ln>
          </p:spPr>
          <p:txBody>
            <a:bodyPr wrap="square" lIns="0" tIns="0" rIns="0" bIns="0" rtlCol="0"/>
            <a:lstStyle/>
            <a:p>
              <a:endParaRPr/>
            </a:p>
          </p:txBody>
        </p:sp>
        <p:sp>
          <p:nvSpPr>
            <p:cNvPr id="10" name="object 10"/>
            <p:cNvSpPr/>
            <p:nvPr/>
          </p:nvSpPr>
          <p:spPr>
            <a:xfrm>
              <a:off x="2850087" y="4894696"/>
              <a:ext cx="114587" cy="97889"/>
            </a:xfrm>
            <a:custGeom>
              <a:avLst/>
              <a:gdLst/>
              <a:ahLst/>
              <a:cxnLst/>
              <a:rect l="l" t="t" r="r" b="b"/>
              <a:pathLst>
                <a:path w="126364" h="107950">
                  <a:moveTo>
                    <a:pt x="89255" y="0"/>
                  </a:moveTo>
                  <a:lnTo>
                    <a:pt x="0" y="90639"/>
                  </a:lnTo>
                  <a:lnTo>
                    <a:pt x="125856" y="107886"/>
                  </a:lnTo>
                  <a:lnTo>
                    <a:pt x="89255" y="0"/>
                  </a:lnTo>
                  <a:close/>
                </a:path>
              </a:pathLst>
            </a:custGeom>
            <a:solidFill>
              <a:srgbClr val="B51700"/>
            </a:solidFill>
          </p:spPr>
          <p:txBody>
            <a:bodyPr wrap="square" lIns="0" tIns="0" rIns="0" bIns="0" rtlCol="0"/>
            <a:lstStyle/>
            <a:p>
              <a:endParaRPr/>
            </a:p>
          </p:txBody>
        </p:sp>
      </p:grpSp>
      <p:sp>
        <p:nvSpPr>
          <p:cNvPr id="11" name="object 11"/>
          <p:cNvSpPr/>
          <p:nvPr/>
        </p:nvSpPr>
        <p:spPr>
          <a:xfrm>
            <a:off x="1249128" y="836672"/>
            <a:ext cx="1644445" cy="531987"/>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251476" y="836672"/>
            <a:ext cx="1604231" cy="494052"/>
          </a:xfrm>
          <a:custGeom>
            <a:avLst/>
            <a:gdLst/>
            <a:ahLst/>
            <a:cxnLst/>
            <a:rect l="l" t="t" r="r" b="b"/>
            <a:pathLst>
              <a:path w="1769110" h="544830">
                <a:moveTo>
                  <a:pt x="0" y="544576"/>
                </a:moveTo>
                <a:lnTo>
                  <a:pt x="1768906" y="544576"/>
                </a:lnTo>
                <a:lnTo>
                  <a:pt x="1768906" y="0"/>
                </a:lnTo>
                <a:lnTo>
                  <a:pt x="0" y="0"/>
                </a:lnTo>
                <a:lnTo>
                  <a:pt x="0" y="544576"/>
                </a:lnTo>
                <a:close/>
              </a:path>
            </a:pathLst>
          </a:custGeom>
          <a:solidFill>
            <a:srgbClr val="044875"/>
          </a:solidFill>
        </p:spPr>
        <p:txBody>
          <a:bodyPr wrap="square" lIns="0" tIns="0" rIns="0" bIns="0" rtlCol="0"/>
          <a:lstStyle/>
          <a:p>
            <a:endParaRPr/>
          </a:p>
        </p:txBody>
      </p:sp>
      <p:sp>
        <p:nvSpPr>
          <p:cNvPr id="13" name="object 13"/>
          <p:cNvSpPr txBox="1"/>
          <p:nvPr/>
        </p:nvSpPr>
        <p:spPr>
          <a:xfrm>
            <a:off x="1387853" y="955307"/>
            <a:ext cx="1366993" cy="233032"/>
          </a:xfrm>
          <a:prstGeom prst="rect">
            <a:avLst/>
          </a:prstGeom>
        </p:spPr>
        <p:txBody>
          <a:bodyPr vert="horz" wrap="square" lIns="0" tIns="10941" rIns="0" bIns="0" rtlCol="0">
            <a:spAutoFit/>
          </a:bodyPr>
          <a:lstStyle/>
          <a:p>
            <a:pPr marL="22457" marR="4607" indent="-11516">
              <a:lnSpc>
                <a:spcPct val="125000"/>
              </a:lnSpc>
              <a:spcBef>
                <a:spcPts val="86"/>
              </a:spcBef>
            </a:pPr>
            <a:r>
              <a:rPr sz="1270" spc="18" dirty="0">
                <a:solidFill>
                  <a:schemeClr val="bg1"/>
                </a:solidFill>
                <a:latin typeface="Microsoft YaHei" panose="020B0503020204020204" pitchFamily="34" charset="-122"/>
                <a:ea typeface="Microsoft YaHei" panose="020B0503020204020204" pitchFamily="34" charset="-122"/>
                <a:cs typeface="Noto Sans CJK JP Regular"/>
              </a:rPr>
              <a:t>Complex  masks</a:t>
            </a:r>
            <a:endParaRPr sz="127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nvGrpSpPr>
          <p:cNvPr id="15" name="组合 14">
            <a:extLst>
              <a:ext uri="{FF2B5EF4-FFF2-40B4-BE49-F238E27FC236}">
                <a16:creationId xmlns:a16="http://schemas.microsoft.com/office/drawing/2014/main" id="{8C7C492D-3461-C849-B752-4214D56999CD}"/>
              </a:ext>
            </a:extLst>
          </p:cNvPr>
          <p:cNvGrpSpPr/>
          <p:nvPr/>
        </p:nvGrpSpPr>
        <p:grpSpPr>
          <a:xfrm>
            <a:off x="0" y="284428"/>
            <a:ext cx="12192000" cy="6573572"/>
            <a:chOff x="0" y="284428"/>
            <a:chExt cx="12192000" cy="6573572"/>
          </a:xfrm>
        </p:grpSpPr>
        <p:sp>
          <p:nvSpPr>
            <p:cNvPr id="16" name="矩形 15">
              <a:extLst>
                <a:ext uri="{FF2B5EF4-FFF2-40B4-BE49-F238E27FC236}">
                  <a16:creationId xmlns:a16="http://schemas.microsoft.com/office/drawing/2014/main" id="{13D6D116-D3D0-9846-A549-E43CB4F9E279}"/>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a:extLst>
                <a:ext uri="{FF2B5EF4-FFF2-40B4-BE49-F238E27FC236}">
                  <a16:creationId xmlns:a16="http://schemas.microsoft.com/office/drawing/2014/main" id="{236CBA2B-CF68-D94F-8789-3F516A57870A}"/>
                </a:ext>
              </a:extLst>
            </p:cNvPr>
            <p:cNvSpPr/>
            <p:nvPr/>
          </p:nvSpPr>
          <p:spPr>
            <a:xfrm>
              <a:off x="2713642" y="455878"/>
              <a:ext cx="9478358"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8" name="组合 17">
              <a:extLst>
                <a:ext uri="{FF2B5EF4-FFF2-40B4-BE49-F238E27FC236}">
                  <a16:creationId xmlns:a16="http://schemas.microsoft.com/office/drawing/2014/main" id="{FCCAEB4A-8CEC-254F-B060-747DB9EC4A1B}"/>
                </a:ext>
              </a:extLst>
            </p:cNvPr>
            <p:cNvGrpSpPr>
              <a:grpSpLocks/>
            </p:cNvGrpSpPr>
            <p:nvPr/>
          </p:nvGrpSpPr>
          <p:grpSpPr bwMode="auto">
            <a:xfrm>
              <a:off x="550862" y="284428"/>
              <a:ext cx="2162779" cy="585788"/>
              <a:chOff x="551544" y="82976"/>
              <a:chExt cx="1738849" cy="584775"/>
            </a:xfrm>
          </p:grpSpPr>
          <p:sp>
            <p:nvSpPr>
              <p:cNvPr id="22" name="文本框 12">
                <a:extLst>
                  <a:ext uri="{FF2B5EF4-FFF2-40B4-BE49-F238E27FC236}">
                    <a16:creationId xmlns:a16="http://schemas.microsoft.com/office/drawing/2014/main" id="{E359DC55-B0F8-F547-8427-17AB38A6D2AD}"/>
                  </a:ext>
                </a:extLst>
              </p:cNvPr>
              <p:cNvSpPr txBox="1">
                <a:spLocks noChangeArrowheads="1"/>
              </p:cNvSpPr>
              <p:nvPr/>
            </p:nvSpPr>
            <p:spPr bwMode="auto">
              <a:xfrm>
                <a:off x="1112324" y="111278"/>
                <a:ext cx="1178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Model</a:t>
                </a:r>
                <a:endParaRPr lang="zh-CN" altLang="en-US" dirty="0">
                  <a:solidFill>
                    <a:srgbClr val="044875"/>
                  </a:solidFill>
                  <a:latin typeface="微软雅黑" pitchFamily="34" charset="-122"/>
                  <a:ea typeface="微软雅黑" pitchFamily="34" charset="-122"/>
                </a:endParaRPr>
              </a:p>
            </p:txBody>
          </p:sp>
          <p:sp>
            <p:nvSpPr>
              <p:cNvPr id="23" name="文本框 22">
                <a:extLst>
                  <a:ext uri="{FF2B5EF4-FFF2-40B4-BE49-F238E27FC236}">
                    <a16:creationId xmlns:a16="http://schemas.microsoft.com/office/drawing/2014/main" id="{B55CD7E3-69A8-B647-8329-8AEA2F257DBA}"/>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4</a:t>
                </a:r>
                <a:endParaRPr lang="zh-CN" altLang="en-US" sz="3200" dirty="0">
                  <a:solidFill>
                    <a:schemeClr val="bg2">
                      <a:lumMod val="25000"/>
                    </a:schemeClr>
                  </a:solidFill>
                  <a:latin typeface="Impact" panose="020B0806030902050204" pitchFamily="34" charset="0"/>
                  <a:ea typeface="+mn-ea"/>
                </a:endParaRPr>
              </a:p>
            </p:txBody>
          </p:sp>
        </p:grpSp>
        <p:sp>
          <p:nvSpPr>
            <p:cNvPr id="19" name="矩形 18">
              <a:extLst>
                <a:ext uri="{FF2B5EF4-FFF2-40B4-BE49-F238E27FC236}">
                  <a16:creationId xmlns:a16="http://schemas.microsoft.com/office/drawing/2014/main" id="{AB90950D-54B7-AD48-A6B3-39A33CAAF105}"/>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a:extLst>
                <a:ext uri="{FF2B5EF4-FFF2-40B4-BE49-F238E27FC236}">
                  <a16:creationId xmlns:a16="http://schemas.microsoft.com/office/drawing/2014/main" id="{4CF127E3-3F88-9E4F-9279-798AB59677BD}"/>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96764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409" y="1269012"/>
            <a:ext cx="9397360" cy="450728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244737" y="2357504"/>
            <a:ext cx="1582350" cy="965072"/>
          </a:xfrm>
          <a:custGeom>
            <a:avLst/>
            <a:gdLst/>
            <a:ahLst/>
            <a:cxnLst/>
            <a:rect l="l" t="t" r="r" b="b"/>
            <a:pathLst>
              <a:path w="1744979" h="1064260">
                <a:moveTo>
                  <a:pt x="0" y="0"/>
                </a:moveTo>
                <a:lnTo>
                  <a:pt x="1744696" y="0"/>
                </a:lnTo>
                <a:lnTo>
                  <a:pt x="1744696" y="1063714"/>
                </a:lnTo>
                <a:lnTo>
                  <a:pt x="0" y="1063714"/>
                </a:lnTo>
                <a:lnTo>
                  <a:pt x="0" y="0"/>
                </a:lnTo>
                <a:close/>
              </a:path>
            </a:pathLst>
          </a:custGeom>
          <a:ln w="27906">
            <a:solidFill>
              <a:srgbClr val="B51700"/>
            </a:solidFill>
          </a:ln>
        </p:spPr>
        <p:txBody>
          <a:bodyPr wrap="square" lIns="0" tIns="0" rIns="0" bIns="0" rtlCol="0"/>
          <a:lstStyle/>
          <a:p>
            <a:endParaRPr/>
          </a:p>
        </p:txBody>
      </p:sp>
      <p:sp>
        <p:nvSpPr>
          <p:cNvPr id="4" name="object 4"/>
          <p:cNvSpPr/>
          <p:nvPr/>
        </p:nvSpPr>
        <p:spPr>
          <a:xfrm>
            <a:off x="9773960" y="2135804"/>
            <a:ext cx="591942" cy="214779"/>
          </a:xfrm>
          <a:custGeom>
            <a:avLst/>
            <a:gdLst/>
            <a:ahLst/>
            <a:cxnLst/>
            <a:rect l="l" t="t" r="r" b="b"/>
            <a:pathLst>
              <a:path w="652779" h="236855">
                <a:moveTo>
                  <a:pt x="0" y="137742"/>
                </a:moveTo>
                <a:lnTo>
                  <a:pt x="50731" y="91117"/>
                </a:lnTo>
                <a:lnTo>
                  <a:pt x="88328" y="63788"/>
                </a:lnTo>
                <a:lnTo>
                  <a:pt x="125928" y="41316"/>
                </a:lnTo>
                <a:lnTo>
                  <a:pt x="163530" y="23701"/>
                </a:lnTo>
                <a:lnTo>
                  <a:pt x="201136" y="10944"/>
                </a:lnTo>
                <a:lnTo>
                  <a:pt x="238745" y="3043"/>
                </a:lnTo>
                <a:lnTo>
                  <a:pt x="276356" y="0"/>
                </a:lnTo>
                <a:lnTo>
                  <a:pt x="313971" y="1813"/>
                </a:lnTo>
                <a:lnTo>
                  <a:pt x="351589" y="8484"/>
                </a:lnTo>
                <a:lnTo>
                  <a:pt x="389210" y="20012"/>
                </a:lnTo>
                <a:lnTo>
                  <a:pt x="426834" y="36397"/>
                </a:lnTo>
                <a:lnTo>
                  <a:pt x="464461" y="57639"/>
                </a:lnTo>
                <a:lnTo>
                  <a:pt x="502091" y="83737"/>
                </a:lnTo>
                <a:lnTo>
                  <a:pt x="539724" y="114693"/>
                </a:lnTo>
                <a:lnTo>
                  <a:pt x="577361" y="150506"/>
                </a:lnTo>
                <a:lnTo>
                  <a:pt x="615000" y="191176"/>
                </a:lnTo>
                <a:lnTo>
                  <a:pt x="652643" y="236703"/>
                </a:lnTo>
              </a:path>
            </a:pathLst>
          </a:custGeom>
          <a:ln w="39086">
            <a:solidFill>
              <a:srgbClr val="000000"/>
            </a:solidFill>
          </a:ln>
        </p:spPr>
        <p:txBody>
          <a:bodyPr wrap="square" lIns="0" tIns="0" rIns="0" bIns="0" rtlCol="0"/>
          <a:lstStyle/>
          <a:p>
            <a:endParaRPr/>
          </a:p>
        </p:txBody>
      </p:sp>
      <p:sp>
        <p:nvSpPr>
          <p:cNvPr id="5" name="object 5"/>
          <p:cNvSpPr/>
          <p:nvPr/>
        </p:nvSpPr>
        <p:spPr>
          <a:xfrm>
            <a:off x="9691919" y="2200501"/>
            <a:ext cx="145682" cy="150864"/>
          </a:xfrm>
          <a:custGeom>
            <a:avLst/>
            <a:gdLst/>
            <a:ahLst/>
            <a:cxnLst/>
            <a:rect l="l" t="t" r="r" b="b"/>
            <a:pathLst>
              <a:path w="160654" h="166369">
                <a:moveTo>
                  <a:pt x="46837" y="0"/>
                </a:moveTo>
                <a:lnTo>
                  <a:pt x="0" y="165836"/>
                </a:lnTo>
                <a:lnTo>
                  <a:pt x="160388" y="103911"/>
                </a:lnTo>
                <a:lnTo>
                  <a:pt x="46837" y="0"/>
                </a:lnTo>
                <a:close/>
              </a:path>
            </a:pathLst>
          </a:custGeom>
          <a:solidFill>
            <a:srgbClr val="000000"/>
          </a:solidFill>
        </p:spPr>
        <p:txBody>
          <a:bodyPr wrap="square" lIns="0" tIns="0" rIns="0" bIns="0" rtlCol="0"/>
          <a:lstStyle/>
          <a:p>
            <a:endParaRPr/>
          </a:p>
        </p:txBody>
      </p:sp>
      <p:sp>
        <p:nvSpPr>
          <p:cNvPr id="6" name="object 6"/>
          <p:cNvSpPr/>
          <p:nvPr/>
        </p:nvSpPr>
        <p:spPr>
          <a:xfrm>
            <a:off x="9351552" y="1145716"/>
            <a:ext cx="1575150" cy="948372"/>
          </a:xfrm>
          <a:custGeom>
            <a:avLst/>
            <a:gdLst/>
            <a:ahLst/>
            <a:cxnLst/>
            <a:rect l="l" t="t" r="r" b="b"/>
            <a:pathLst>
              <a:path w="1335404" h="1045844">
                <a:moveTo>
                  <a:pt x="867625" y="972426"/>
                </a:moveTo>
                <a:lnTo>
                  <a:pt x="756234" y="972426"/>
                </a:lnTo>
                <a:lnTo>
                  <a:pt x="811936" y="1045387"/>
                </a:lnTo>
                <a:lnTo>
                  <a:pt x="867625" y="972426"/>
                </a:lnTo>
                <a:close/>
              </a:path>
              <a:path w="1335404" h="1045844">
                <a:moveTo>
                  <a:pt x="1307261" y="0"/>
                </a:moveTo>
                <a:lnTo>
                  <a:pt x="27851" y="0"/>
                </a:lnTo>
                <a:lnTo>
                  <a:pt x="17011" y="2193"/>
                </a:lnTo>
                <a:lnTo>
                  <a:pt x="8158" y="8177"/>
                </a:lnTo>
                <a:lnTo>
                  <a:pt x="2188" y="17053"/>
                </a:lnTo>
                <a:lnTo>
                  <a:pt x="0" y="27927"/>
                </a:lnTo>
                <a:lnTo>
                  <a:pt x="0" y="944498"/>
                </a:lnTo>
                <a:lnTo>
                  <a:pt x="2188" y="955367"/>
                </a:lnTo>
                <a:lnTo>
                  <a:pt x="8158" y="964244"/>
                </a:lnTo>
                <a:lnTo>
                  <a:pt x="17011" y="970230"/>
                </a:lnTo>
                <a:lnTo>
                  <a:pt x="27851" y="972426"/>
                </a:lnTo>
                <a:lnTo>
                  <a:pt x="1307261" y="972426"/>
                </a:lnTo>
                <a:lnTo>
                  <a:pt x="1318101" y="970230"/>
                </a:lnTo>
                <a:lnTo>
                  <a:pt x="1326954" y="964244"/>
                </a:lnTo>
                <a:lnTo>
                  <a:pt x="1332923" y="955367"/>
                </a:lnTo>
                <a:lnTo>
                  <a:pt x="1335112" y="944498"/>
                </a:lnTo>
                <a:lnTo>
                  <a:pt x="1335112" y="27927"/>
                </a:lnTo>
                <a:lnTo>
                  <a:pt x="1332923" y="17053"/>
                </a:lnTo>
                <a:lnTo>
                  <a:pt x="1326954" y="8177"/>
                </a:lnTo>
                <a:lnTo>
                  <a:pt x="1318101" y="2193"/>
                </a:lnTo>
                <a:lnTo>
                  <a:pt x="1307261" y="0"/>
                </a:lnTo>
                <a:close/>
              </a:path>
            </a:pathLst>
          </a:custGeom>
          <a:solidFill>
            <a:schemeClr val="accent1">
              <a:lumMod val="75000"/>
            </a:schemeClr>
          </a:solidFill>
        </p:spPr>
        <p:txBody>
          <a:bodyPr wrap="square" lIns="0" tIns="0" rIns="0" bIns="0" rtlCol="0"/>
          <a:lstStyle/>
          <a:p>
            <a:endParaRPr/>
          </a:p>
        </p:txBody>
      </p:sp>
      <p:sp>
        <p:nvSpPr>
          <p:cNvPr id="7" name="object 7"/>
          <p:cNvSpPr txBox="1"/>
          <p:nvPr/>
        </p:nvSpPr>
        <p:spPr>
          <a:xfrm>
            <a:off x="9389683" y="1192271"/>
            <a:ext cx="1537019" cy="756765"/>
          </a:xfrm>
          <a:prstGeom prst="rect">
            <a:avLst/>
          </a:prstGeom>
        </p:spPr>
        <p:txBody>
          <a:bodyPr vert="horz" wrap="square" lIns="0" tIns="10941" rIns="0" bIns="0" rtlCol="0">
            <a:spAutoFit/>
          </a:bodyPr>
          <a:lstStyle/>
          <a:p>
            <a:pPr marL="10941" marR="4607" indent="-20154" algn="ctr">
              <a:lnSpc>
                <a:spcPct val="125000"/>
              </a:lnSpc>
              <a:spcBef>
                <a:spcPts val="86"/>
              </a:spcBef>
            </a:pPr>
            <a:r>
              <a:rPr lang="en-US" sz="1270" dirty="0">
                <a:solidFill>
                  <a:schemeClr val="bg1"/>
                </a:solidFill>
                <a:latin typeface="Microsoft YaHei" panose="020B0503020204020204" pitchFamily="34" charset="-122"/>
                <a:ea typeface="Microsoft YaHei" panose="020B0503020204020204" pitchFamily="34" charset="-122"/>
                <a:cs typeface="Noto Sans CJK JP Regular"/>
              </a:rPr>
              <a:t>ISTFT</a:t>
            </a:r>
          </a:p>
          <a:p>
            <a:pPr marL="10941" marR="4607" indent="-20154" algn="ctr">
              <a:lnSpc>
                <a:spcPct val="125000"/>
              </a:lnSpc>
              <a:spcBef>
                <a:spcPts val="86"/>
              </a:spcBef>
            </a:pPr>
            <a:r>
              <a:rPr lang="en-US" sz="1270" dirty="0">
                <a:solidFill>
                  <a:schemeClr val="bg1"/>
                </a:solidFill>
                <a:latin typeface="Microsoft YaHei" panose="020B0503020204020204" pitchFamily="34" charset="-122"/>
                <a:ea typeface="Microsoft YaHei" panose="020B0503020204020204" pitchFamily="34" charset="-122"/>
                <a:cs typeface="Noto Sans CJK JP Regular"/>
              </a:rPr>
              <a:t>Obtain an isolated speech signal</a:t>
            </a:r>
            <a:endParaRPr sz="127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nvGrpSpPr>
          <p:cNvPr id="12" name="组合 11">
            <a:extLst>
              <a:ext uri="{FF2B5EF4-FFF2-40B4-BE49-F238E27FC236}">
                <a16:creationId xmlns:a16="http://schemas.microsoft.com/office/drawing/2014/main" id="{0F6A25D0-4FDB-7846-ADD8-FEB20A6EBCAE}"/>
              </a:ext>
            </a:extLst>
          </p:cNvPr>
          <p:cNvGrpSpPr/>
          <p:nvPr/>
        </p:nvGrpSpPr>
        <p:grpSpPr>
          <a:xfrm>
            <a:off x="0" y="284428"/>
            <a:ext cx="12192000" cy="6573572"/>
            <a:chOff x="0" y="284428"/>
            <a:chExt cx="12192000" cy="6573572"/>
          </a:xfrm>
        </p:grpSpPr>
        <p:sp>
          <p:nvSpPr>
            <p:cNvPr id="13" name="矩形 12">
              <a:extLst>
                <a:ext uri="{FF2B5EF4-FFF2-40B4-BE49-F238E27FC236}">
                  <a16:creationId xmlns:a16="http://schemas.microsoft.com/office/drawing/2014/main" id="{BACC6988-BD10-F34C-BB40-39C1859A33D3}"/>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a:extLst>
                <a:ext uri="{FF2B5EF4-FFF2-40B4-BE49-F238E27FC236}">
                  <a16:creationId xmlns:a16="http://schemas.microsoft.com/office/drawing/2014/main" id="{3B5BEB1C-ED4E-3147-A899-516132E5F8E4}"/>
                </a:ext>
              </a:extLst>
            </p:cNvPr>
            <p:cNvSpPr/>
            <p:nvPr/>
          </p:nvSpPr>
          <p:spPr>
            <a:xfrm>
              <a:off x="2713642" y="455878"/>
              <a:ext cx="9478358"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5" name="组合 14">
              <a:extLst>
                <a:ext uri="{FF2B5EF4-FFF2-40B4-BE49-F238E27FC236}">
                  <a16:creationId xmlns:a16="http://schemas.microsoft.com/office/drawing/2014/main" id="{234D9B68-6E9F-C447-8475-6BA0E03E7CD1}"/>
                </a:ext>
              </a:extLst>
            </p:cNvPr>
            <p:cNvGrpSpPr>
              <a:grpSpLocks/>
            </p:cNvGrpSpPr>
            <p:nvPr/>
          </p:nvGrpSpPr>
          <p:grpSpPr bwMode="auto">
            <a:xfrm>
              <a:off x="550862" y="284428"/>
              <a:ext cx="2162779" cy="585788"/>
              <a:chOff x="551544" y="82976"/>
              <a:chExt cx="1738849" cy="584775"/>
            </a:xfrm>
          </p:grpSpPr>
          <p:sp>
            <p:nvSpPr>
              <p:cNvPr id="19" name="文本框 12">
                <a:extLst>
                  <a:ext uri="{FF2B5EF4-FFF2-40B4-BE49-F238E27FC236}">
                    <a16:creationId xmlns:a16="http://schemas.microsoft.com/office/drawing/2014/main" id="{B286DD85-5576-F14D-8BD5-2CF5160792E0}"/>
                  </a:ext>
                </a:extLst>
              </p:cNvPr>
              <p:cNvSpPr txBox="1">
                <a:spLocks noChangeArrowheads="1"/>
              </p:cNvSpPr>
              <p:nvPr/>
            </p:nvSpPr>
            <p:spPr bwMode="auto">
              <a:xfrm>
                <a:off x="1112324" y="111278"/>
                <a:ext cx="1178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Model</a:t>
                </a:r>
                <a:endParaRPr lang="zh-CN" altLang="en-US" dirty="0">
                  <a:solidFill>
                    <a:srgbClr val="044875"/>
                  </a:solidFill>
                  <a:latin typeface="微软雅黑" pitchFamily="34" charset="-122"/>
                  <a:ea typeface="微软雅黑" pitchFamily="34" charset="-122"/>
                </a:endParaRPr>
              </a:p>
            </p:txBody>
          </p:sp>
          <p:sp>
            <p:nvSpPr>
              <p:cNvPr id="20" name="文本框 19">
                <a:extLst>
                  <a:ext uri="{FF2B5EF4-FFF2-40B4-BE49-F238E27FC236}">
                    <a16:creationId xmlns:a16="http://schemas.microsoft.com/office/drawing/2014/main" id="{60288F8D-E297-6A45-A93D-9E893FFDC075}"/>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4</a:t>
                </a:r>
                <a:endParaRPr lang="zh-CN" altLang="en-US" sz="3200" dirty="0">
                  <a:solidFill>
                    <a:schemeClr val="bg2">
                      <a:lumMod val="25000"/>
                    </a:schemeClr>
                  </a:solidFill>
                  <a:latin typeface="Impact" panose="020B0806030902050204" pitchFamily="34" charset="0"/>
                  <a:ea typeface="+mn-ea"/>
                </a:endParaRPr>
              </a:p>
            </p:txBody>
          </p:sp>
        </p:grpSp>
        <p:sp>
          <p:nvSpPr>
            <p:cNvPr id="16" name="矩形 15">
              <a:extLst>
                <a:ext uri="{FF2B5EF4-FFF2-40B4-BE49-F238E27FC236}">
                  <a16:creationId xmlns:a16="http://schemas.microsoft.com/office/drawing/2014/main" id="{DB6D1F85-3143-E14B-89E4-1C8B8D6F5A22}"/>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a:extLst>
                <a:ext uri="{FF2B5EF4-FFF2-40B4-BE49-F238E27FC236}">
                  <a16:creationId xmlns:a16="http://schemas.microsoft.com/office/drawing/2014/main" id="{D73110DF-15DE-8142-8AA5-F6EFADC7F653}"/>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49856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409" y="1328388"/>
            <a:ext cx="9397360" cy="450728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25975" y="2929071"/>
            <a:ext cx="5519797" cy="2654524"/>
          </a:xfrm>
          <a:custGeom>
            <a:avLst/>
            <a:gdLst/>
            <a:ahLst/>
            <a:cxnLst/>
            <a:rect l="l" t="t" r="r" b="b"/>
            <a:pathLst>
              <a:path w="6087109" h="2927350">
                <a:moveTo>
                  <a:pt x="5979361" y="290449"/>
                </a:moveTo>
                <a:lnTo>
                  <a:pt x="107746" y="290449"/>
                </a:lnTo>
                <a:lnTo>
                  <a:pt x="65804" y="298939"/>
                </a:lnTo>
                <a:lnTo>
                  <a:pt x="31556" y="322095"/>
                </a:lnTo>
                <a:lnTo>
                  <a:pt x="8466" y="356441"/>
                </a:lnTo>
                <a:lnTo>
                  <a:pt x="0" y="398500"/>
                </a:lnTo>
                <a:lnTo>
                  <a:pt x="0" y="2819006"/>
                </a:lnTo>
                <a:lnTo>
                  <a:pt x="8466" y="2861065"/>
                </a:lnTo>
                <a:lnTo>
                  <a:pt x="31556" y="2895411"/>
                </a:lnTo>
                <a:lnTo>
                  <a:pt x="65804" y="2918566"/>
                </a:lnTo>
                <a:lnTo>
                  <a:pt x="107746" y="2927057"/>
                </a:lnTo>
                <a:lnTo>
                  <a:pt x="5979361" y="2927057"/>
                </a:lnTo>
                <a:lnTo>
                  <a:pt x="6021302" y="2918566"/>
                </a:lnTo>
                <a:lnTo>
                  <a:pt x="6055546" y="2895411"/>
                </a:lnTo>
                <a:lnTo>
                  <a:pt x="6078631" y="2861065"/>
                </a:lnTo>
                <a:lnTo>
                  <a:pt x="6087096" y="2819006"/>
                </a:lnTo>
                <a:lnTo>
                  <a:pt x="6087096" y="398500"/>
                </a:lnTo>
                <a:lnTo>
                  <a:pt x="6078631" y="356441"/>
                </a:lnTo>
                <a:lnTo>
                  <a:pt x="6055546" y="322095"/>
                </a:lnTo>
                <a:lnTo>
                  <a:pt x="6021302" y="298939"/>
                </a:lnTo>
                <a:lnTo>
                  <a:pt x="5979361" y="290449"/>
                </a:lnTo>
                <a:close/>
              </a:path>
              <a:path w="6087109" h="2927350">
                <a:moveTo>
                  <a:pt x="2929202" y="0"/>
                </a:moveTo>
                <a:lnTo>
                  <a:pt x="2713734" y="290449"/>
                </a:lnTo>
                <a:lnTo>
                  <a:pt x="3144848" y="290449"/>
                </a:lnTo>
                <a:lnTo>
                  <a:pt x="2929202" y="0"/>
                </a:lnTo>
                <a:close/>
              </a:path>
            </a:pathLst>
          </a:custGeom>
          <a:solidFill>
            <a:srgbClr val="0072A9"/>
          </a:solidFill>
        </p:spPr>
        <p:txBody>
          <a:bodyPr wrap="square" lIns="0" tIns="0" rIns="0" bIns="0" rtlCol="0"/>
          <a:lstStyle/>
          <a:p>
            <a:endParaRPr/>
          </a:p>
        </p:txBody>
      </p:sp>
      <p:sp>
        <p:nvSpPr>
          <p:cNvPr id="4" name="object 4"/>
          <p:cNvSpPr/>
          <p:nvPr/>
        </p:nvSpPr>
        <p:spPr>
          <a:xfrm>
            <a:off x="3210734" y="1699917"/>
            <a:ext cx="2357977" cy="1167184"/>
          </a:xfrm>
          <a:custGeom>
            <a:avLst/>
            <a:gdLst/>
            <a:ahLst/>
            <a:cxnLst/>
            <a:rect l="l" t="t" r="r" b="b"/>
            <a:pathLst>
              <a:path w="2600325" h="1287145">
                <a:moveTo>
                  <a:pt x="0" y="0"/>
                </a:moveTo>
                <a:lnTo>
                  <a:pt x="2599712" y="0"/>
                </a:lnTo>
                <a:lnTo>
                  <a:pt x="2599712" y="1287084"/>
                </a:lnTo>
                <a:lnTo>
                  <a:pt x="0" y="1287084"/>
                </a:lnTo>
                <a:lnTo>
                  <a:pt x="0" y="0"/>
                </a:lnTo>
                <a:close/>
              </a:path>
            </a:pathLst>
          </a:custGeom>
          <a:ln w="27912">
            <a:solidFill>
              <a:srgbClr val="B51700"/>
            </a:solidFill>
          </a:ln>
        </p:spPr>
        <p:txBody>
          <a:bodyPr wrap="square" lIns="0" tIns="0" rIns="0" bIns="0" rtlCol="0"/>
          <a:lstStyle/>
          <a:p>
            <a:endParaRPr/>
          </a:p>
        </p:txBody>
      </p:sp>
      <p:sp>
        <p:nvSpPr>
          <p:cNvPr id="5" name="object 5"/>
          <p:cNvSpPr/>
          <p:nvPr/>
        </p:nvSpPr>
        <p:spPr>
          <a:xfrm>
            <a:off x="1923127" y="3529706"/>
            <a:ext cx="5101753" cy="170442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49128" y="872304"/>
            <a:ext cx="2133304" cy="53198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251477" y="872304"/>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sp>
        <p:nvSpPr>
          <p:cNvPr id="8" name="object 8"/>
          <p:cNvSpPr txBox="1"/>
          <p:nvPr/>
        </p:nvSpPr>
        <p:spPr>
          <a:xfrm>
            <a:off x="1282157" y="906873"/>
            <a:ext cx="2022851" cy="414748"/>
          </a:xfrm>
          <a:prstGeom prst="rect">
            <a:avLst/>
          </a:prstGeom>
        </p:spPr>
        <p:txBody>
          <a:bodyPr vert="horz" wrap="square" lIns="0" tIns="10941" rIns="0" bIns="0" rtlCol="0">
            <a:spAutoFit/>
          </a:bodyPr>
          <a:lstStyle/>
          <a:p>
            <a:pPr marL="46065" marR="4607" indent="-35125">
              <a:spcBef>
                <a:spcPts val="86"/>
              </a:spcBef>
            </a:pPr>
            <a:r>
              <a:rPr sz="1270" spc="32" dirty="0">
                <a:solidFill>
                  <a:schemeClr val="bg1"/>
                </a:solidFill>
                <a:latin typeface="Microsoft YaHei" panose="020B0503020204020204" pitchFamily="34" charset="-122"/>
                <a:ea typeface="Microsoft YaHei" panose="020B0503020204020204" pitchFamily="34" charset="-122"/>
                <a:cs typeface="Noto Sans CJK JP Regular"/>
              </a:rPr>
              <a:t>Visual</a:t>
            </a:r>
            <a:r>
              <a:rPr sz="1270" spc="82" dirty="0">
                <a:solidFill>
                  <a:schemeClr val="bg1"/>
                </a:solidFill>
                <a:latin typeface="Microsoft YaHei" panose="020B0503020204020204" pitchFamily="34" charset="-122"/>
                <a:ea typeface="Microsoft YaHei" panose="020B0503020204020204" pitchFamily="34" charset="-122"/>
                <a:cs typeface="Noto Sans CJK JP Regular"/>
              </a:rPr>
              <a:t> </a:t>
            </a:r>
            <a:r>
              <a:rPr sz="1270" spc="18" dirty="0">
                <a:solidFill>
                  <a:schemeClr val="bg1"/>
                </a:solidFill>
                <a:latin typeface="Microsoft YaHei" panose="020B0503020204020204" pitchFamily="34" charset="-122"/>
                <a:ea typeface="Microsoft YaHei" panose="020B0503020204020204" pitchFamily="34" charset="-122"/>
                <a:cs typeface="Noto Sans CJK JP Regular"/>
              </a:rPr>
              <a:t>Streams</a:t>
            </a:r>
            <a:r>
              <a:rPr lang="en-US" altLang="zh-CN" sz="1270" spc="18" dirty="0">
                <a:solidFill>
                  <a:schemeClr val="bg1"/>
                </a:solidFill>
                <a:latin typeface="Microsoft YaHei" panose="020B0503020204020204" pitchFamily="34" charset="-122"/>
                <a:ea typeface="Microsoft YaHei" panose="020B0503020204020204" pitchFamily="34" charset="-122"/>
                <a:cs typeface="Noto Sans CJK JP Regular"/>
              </a:rPr>
              <a:t> </a:t>
            </a:r>
          </a:p>
          <a:p>
            <a:pPr marL="46065" marR="4607" indent="-35125">
              <a:spcBef>
                <a:spcPts val="86"/>
              </a:spcBef>
            </a:pPr>
            <a:r>
              <a:rPr lang="en-US" altLang="zh-CN" sz="1270" spc="18" dirty="0">
                <a:solidFill>
                  <a:schemeClr val="bg1"/>
                </a:solidFill>
                <a:latin typeface="Microsoft YaHei" panose="020B0503020204020204" pitchFamily="34" charset="-122"/>
                <a:ea typeface="Microsoft YaHei" panose="020B0503020204020204" pitchFamily="34" charset="-122"/>
                <a:cs typeface="Noto Sans CJK JP Regular"/>
              </a:rPr>
              <a:t>Network </a:t>
            </a:r>
            <a:r>
              <a:rPr lang="en-US" altLang="zh-Hans" sz="1270" spc="18" dirty="0">
                <a:solidFill>
                  <a:schemeClr val="bg1"/>
                </a:solidFill>
                <a:latin typeface="Microsoft YaHei" panose="020B0503020204020204" pitchFamily="34" charset="-122"/>
                <a:ea typeface="Microsoft YaHei" panose="020B0503020204020204" pitchFamily="34" charset="-122"/>
                <a:cs typeface="Noto Sans CJK JP Regular"/>
              </a:rPr>
              <a:t>Architecture</a:t>
            </a:r>
            <a:endParaRPr sz="127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nvGrpSpPr>
          <p:cNvPr id="10" name="组合 9">
            <a:extLst>
              <a:ext uri="{FF2B5EF4-FFF2-40B4-BE49-F238E27FC236}">
                <a16:creationId xmlns:a16="http://schemas.microsoft.com/office/drawing/2014/main" id="{21A149B9-20F3-F74A-9FBF-DE31EAA37EC7}"/>
              </a:ext>
            </a:extLst>
          </p:cNvPr>
          <p:cNvGrpSpPr/>
          <p:nvPr/>
        </p:nvGrpSpPr>
        <p:grpSpPr>
          <a:xfrm>
            <a:off x="0" y="284428"/>
            <a:ext cx="12192000" cy="6573572"/>
            <a:chOff x="0" y="284428"/>
            <a:chExt cx="12192000" cy="6573572"/>
          </a:xfrm>
        </p:grpSpPr>
        <p:sp>
          <p:nvSpPr>
            <p:cNvPr id="11" name="矩形 10">
              <a:extLst>
                <a:ext uri="{FF2B5EF4-FFF2-40B4-BE49-F238E27FC236}">
                  <a16:creationId xmlns:a16="http://schemas.microsoft.com/office/drawing/2014/main" id="{40C626B5-5F1E-8A4F-85FF-58CB574F07A5}"/>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a:extLst>
                <a:ext uri="{FF2B5EF4-FFF2-40B4-BE49-F238E27FC236}">
                  <a16:creationId xmlns:a16="http://schemas.microsoft.com/office/drawing/2014/main" id="{A4E10F66-A3C5-3642-A9E5-88A6E8AC886E}"/>
                </a:ext>
              </a:extLst>
            </p:cNvPr>
            <p:cNvSpPr/>
            <p:nvPr/>
          </p:nvSpPr>
          <p:spPr>
            <a:xfrm>
              <a:off x="2713642" y="455878"/>
              <a:ext cx="9478358"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3" name="组合 12">
              <a:extLst>
                <a:ext uri="{FF2B5EF4-FFF2-40B4-BE49-F238E27FC236}">
                  <a16:creationId xmlns:a16="http://schemas.microsoft.com/office/drawing/2014/main" id="{7A06526D-CC29-E949-8E17-904B70ADF485}"/>
                </a:ext>
              </a:extLst>
            </p:cNvPr>
            <p:cNvGrpSpPr>
              <a:grpSpLocks/>
            </p:cNvGrpSpPr>
            <p:nvPr/>
          </p:nvGrpSpPr>
          <p:grpSpPr bwMode="auto">
            <a:xfrm>
              <a:off x="550862" y="284428"/>
              <a:ext cx="2162779" cy="585788"/>
              <a:chOff x="551544" y="82976"/>
              <a:chExt cx="1738849" cy="584775"/>
            </a:xfrm>
          </p:grpSpPr>
          <p:sp>
            <p:nvSpPr>
              <p:cNvPr id="17" name="文本框 12">
                <a:extLst>
                  <a:ext uri="{FF2B5EF4-FFF2-40B4-BE49-F238E27FC236}">
                    <a16:creationId xmlns:a16="http://schemas.microsoft.com/office/drawing/2014/main" id="{39186DD4-8120-1C4F-85F3-F7486DBBA542}"/>
                  </a:ext>
                </a:extLst>
              </p:cNvPr>
              <p:cNvSpPr txBox="1">
                <a:spLocks noChangeArrowheads="1"/>
              </p:cNvSpPr>
              <p:nvPr/>
            </p:nvSpPr>
            <p:spPr bwMode="auto">
              <a:xfrm>
                <a:off x="1112324" y="111278"/>
                <a:ext cx="1178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Model</a:t>
                </a:r>
                <a:endParaRPr lang="zh-CN" altLang="en-US" dirty="0">
                  <a:solidFill>
                    <a:srgbClr val="044875"/>
                  </a:solidFill>
                  <a:latin typeface="微软雅黑" pitchFamily="34" charset="-122"/>
                  <a:ea typeface="微软雅黑" pitchFamily="34" charset="-122"/>
                </a:endParaRPr>
              </a:p>
            </p:txBody>
          </p:sp>
          <p:sp>
            <p:nvSpPr>
              <p:cNvPr id="18" name="文本框 17">
                <a:extLst>
                  <a:ext uri="{FF2B5EF4-FFF2-40B4-BE49-F238E27FC236}">
                    <a16:creationId xmlns:a16="http://schemas.microsoft.com/office/drawing/2014/main" id="{ACC82228-21B0-DB44-9763-ABA391C8749E}"/>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4</a:t>
                </a:r>
                <a:endParaRPr lang="zh-CN" altLang="en-US" sz="3200" dirty="0">
                  <a:solidFill>
                    <a:schemeClr val="bg2">
                      <a:lumMod val="25000"/>
                    </a:schemeClr>
                  </a:solidFill>
                  <a:latin typeface="Impact" panose="020B0806030902050204" pitchFamily="34" charset="0"/>
                  <a:ea typeface="+mn-ea"/>
                </a:endParaRPr>
              </a:p>
            </p:txBody>
          </p:sp>
        </p:grpSp>
        <p:sp>
          <p:nvSpPr>
            <p:cNvPr id="14" name="矩形 13">
              <a:extLst>
                <a:ext uri="{FF2B5EF4-FFF2-40B4-BE49-F238E27FC236}">
                  <a16:creationId xmlns:a16="http://schemas.microsoft.com/office/drawing/2014/main" id="{AEBD51A4-C7C6-4843-95B2-657CD188DC41}"/>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a:extLst>
                <a:ext uri="{FF2B5EF4-FFF2-40B4-BE49-F238E27FC236}">
                  <a16:creationId xmlns:a16="http://schemas.microsoft.com/office/drawing/2014/main" id="{C3AE7434-0064-224E-9236-B5097E97EE61}"/>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0320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409" y="1328381"/>
            <a:ext cx="9397360" cy="450728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515245" y="2923813"/>
            <a:ext cx="8791023" cy="1396360"/>
          </a:xfrm>
          <a:custGeom>
            <a:avLst/>
            <a:gdLst/>
            <a:ahLst/>
            <a:cxnLst/>
            <a:rect l="l" t="t" r="r" b="b"/>
            <a:pathLst>
              <a:path w="9694545" h="1539875">
                <a:moveTo>
                  <a:pt x="2886737" y="1336014"/>
                </a:moveTo>
                <a:lnTo>
                  <a:pt x="2736877" y="1336014"/>
                </a:lnTo>
                <a:lnTo>
                  <a:pt x="2811719" y="1539544"/>
                </a:lnTo>
                <a:lnTo>
                  <a:pt x="2886737" y="1336014"/>
                </a:lnTo>
                <a:close/>
              </a:path>
              <a:path w="9694545" h="1539875">
                <a:moveTo>
                  <a:pt x="9586813" y="0"/>
                </a:moveTo>
                <a:lnTo>
                  <a:pt x="107734" y="0"/>
                </a:lnTo>
                <a:lnTo>
                  <a:pt x="65793" y="8489"/>
                </a:lnTo>
                <a:lnTo>
                  <a:pt x="31549" y="31642"/>
                </a:lnTo>
                <a:lnTo>
                  <a:pt x="8464" y="65986"/>
                </a:lnTo>
                <a:lnTo>
                  <a:pt x="0" y="108051"/>
                </a:lnTo>
                <a:lnTo>
                  <a:pt x="0" y="1227975"/>
                </a:lnTo>
                <a:lnTo>
                  <a:pt x="8464" y="1270033"/>
                </a:lnTo>
                <a:lnTo>
                  <a:pt x="31549" y="1304374"/>
                </a:lnTo>
                <a:lnTo>
                  <a:pt x="65793" y="1327525"/>
                </a:lnTo>
                <a:lnTo>
                  <a:pt x="107734" y="1336014"/>
                </a:lnTo>
                <a:lnTo>
                  <a:pt x="9586813" y="1336014"/>
                </a:lnTo>
                <a:lnTo>
                  <a:pt x="9628753" y="1327525"/>
                </a:lnTo>
                <a:lnTo>
                  <a:pt x="9662997" y="1304374"/>
                </a:lnTo>
                <a:lnTo>
                  <a:pt x="9686082" y="1270033"/>
                </a:lnTo>
                <a:lnTo>
                  <a:pt x="9694547" y="1227975"/>
                </a:lnTo>
                <a:lnTo>
                  <a:pt x="9694547" y="108051"/>
                </a:lnTo>
                <a:lnTo>
                  <a:pt x="9686082" y="65986"/>
                </a:lnTo>
                <a:lnTo>
                  <a:pt x="9662997" y="31642"/>
                </a:lnTo>
                <a:lnTo>
                  <a:pt x="9628753" y="8489"/>
                </a:lnTo>
                <a:lnTo>
                  <a:pt x="9586813" y="0"/>
                </a:lnTo>
                <a:close/>
              </a:path>
            </a:pathLst>
          </a:custGeom>
          <a:solidFill>
            <a:srgbClr val="0072A9"/>
          </a:solidFill>
        </p:spPr>
        <p:txBody>
          <a:bodyPr wrap="square" lIns="0" tIns="0" rIns="0" bIns="0" rtlCol="0"/>
          <a:lstStyle/>
          <a:p>
            <a:endParaRPr/>
          </a:p>
        </p:txBody>
      </p:sp>
      <p:sp>
        <p:nvSpPr>
          <p:cNvPr id="4" name="object 4"/>
          <p:cNvSpPr/>
          <p:nvPr/>
        </p:nvSpPr>
        <p:spPr>
          <a:xfrm>
            <a:off x="2981132" y="4301919"/>
            <a:ext cx="2646462" cy="1167184"/>
          </a:xfrm>
          <a:custGeom>
            <a:avLst/>
            <a:gdLst/>
            <a:ahLst/>
            <a:cxnLst/>
            <a:rect l="l" t="t" r="r" b="b"/>
            <a:pathLst>
              <a:path w="2918460" h="1287145">
                <a:moveTo>
                  <a:pt x="0" y="0"/>
                </a:moveTo>
                <a:lnTo>
                  <a:pt x="2918253" y="0"/>
                </a:lnTo>
                <a:lnTo>
                  <a:pt x="2918253" y="1287084"/>
                </a:lnTo>
                <a:lnTo>
                  <a:pt x="0" y="1287084"/>
                </a:lnTo>
                <a:lnTo>
                  <a:pt x="0" y="0"/>
                </a:lnTo>
                <a:close/>
              </a:path>
            </a:pathLst>
          </a:custGeom>
          <a:ln w="27915">
            <a:solidFill>
              <a:srgbClr val="B51700"/>
            </a:solidFill>
          </a:ln>
        </p:spPr>
        <p:txBody>
          <a:bodyPr wrap="square" lIns="0" tIns="0" rIns="0" bIns="0" rtlCol="0"/>
          <a:lstStyle/>
          <a:p>
            <a:endParaRPr/>
          </a:p>
        </p:txBody>
      </p:sp>
      <p:sp>
        <p:nvSpPr>
          <p:cNvPr id="5" name="object 5"/>
          <p:cNvSpPr/>
          <p:nvPr/>
        </p:nvSpPr>
        <p:spPr>
          <a:xfrm>
            <a:off x="1650680" y="3025836"/>
            <a:ext cx="8569353" cy="967386"/>
          </a:xfrm>
          <a:prstGeom prst="rect">
            <a:avLst/>
          </a:prstGeom>
          <a:blipFill>
            <a:blip r:embed="rId4" cstate="print"/>
            <a:stretch>
              <a:fillRect/>
            </a:stretch>
          </a:blipFill>
        </p:spPr>
        <p:txBody>
          <a:bodyPr wrap="square" lIns="0" tIns="0" rIns="0" bIns="0" rtlCol="0"/>
          <a:lstStyle/>
          <a:p>
            <a:endParaRPr/>
          </a:p>
        </p:txBody>
      </p:sp>
      <p:grpSp>
        <p:nvGrpSpPr>
          <p:cNvPr id="10" name="组合 9">
            <a:extLst>
              <a:ext uri="{FF2B5EF4-FFF2-40B4-BE49-F238E27FC236}">
                <a16:creationId xmlns:a16="http://schemas.microsoft.com/office/drawing/2014/main" id="{A2BAAA43-D4FF-D94D-B07D-88E2E039B566}"/>
              </a:ext>
            </a:extLst>
          </p:cNvPr>
          <p:cNvGrpSpPr/>
          <p:nvPr/>
        </p:nvGrpSpPr>
        <p:grpSpPr>
          <a:xfrm>
            <a:off x="0" y="284428"/>
            <a:ext cx="12192000" cy="6573572"/>
            <a:chOff x="0" y="284428"/>
            <a:chExt cx="12192000" cy="6573572"/>
          </a:xfrm>
        </p:grpSpPr>
        <p:sp>
          <p:nvSpPr>
            <p:cNvPr id="11" name="矩形 10">
              <a:extLst>
                <a:ext uri="{FF2B5EF4-FFF2-40B4-BE49-F238E27FC236}">
                  <a16:creationId xmlns:a16="http://schemas.microsoft.com/office/drawing/2014/main" id="{3845EA71-50E5-5745-AFAB-92402A778D68}"/>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a:extLst>
                <a:ext uri="{FF2B5EF4-FFF2-40B4-BE49-F238E27FC236}">
                  <a16:creationId xmlns:a16="http://schemas.microsoft.com/office/drawing/2014/main" id="{3FD2A7B7-80EB-C045-B793-CFF4B19EF33B}"/>
                </a:ext>
              </a:extLst>
            </p:cNvPr>
            <p:cNvSpPr/>
            <p:nvPr/>
          </p:nvSpPr>
          <p:spPr>
            <a:xfrm>
              <a:off x="2713642" y="455878"/>
              <a:ext cx="9478358"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3" name="组合 12">
              <a:extLst>
                <a:ext uri="{FF2B5EF4-FFF2-40B4-BE49-F238E27FC236}">
                  <a16:creationId xmlns:a16="http://schemas.microsoft.com/office/drawing/2014/main" id="{8522F891-B45D-ED4A-B602-33E372339F42}"/>
                </a:ext>
              </a:extLst>
            </p:cNvPr>
            <p:cNvGrpSpPr>
              <a:grpSpLocks/>
            </p:cNvGrpSpPr>
            <p:nvPr/>
          </p:nvGrpSpPr>
          <p:grpSpPr bwMode="auto">
            <a:xfrm>
              <a:off x="550862" y="284428"/>
              <a:ext cx="2162779" cy="585788"/>
              <a:chOff x="551544" y="82976"/>
              <a:chExt cx="1738849" cy="584775"/>
            </a:xfrm>
          </p:grpSpPr>
          <p:sp>
            <p:nvSpPr>
              <p:cNvPr id="17" name="文本框 12">
                <a:extLst>
                  <a:ext uri="{FF2B5EF4-FFF2-40B4-BE49-F238E27FC236}">
                    <a16:creationId xmlns:a16="http://schemas.microsoft.com/office/drawing/2014/main" id="{F918BC31-9491-2446-9CB3-72821DEC431A}"/>
                  </a:ext>
                </a:extLst>
              </p:cNvPr>
              <p:cNvSpPr txBox="1">
                <a:spLocks noChangeArrowheads="1"/>
              </p:cNvSpPr>
              <p:nvPr/>
            </p:nvSpPr>
            <p:spPr bwMode="auto">
              <a:xfrm>
                <a:off x="1112324" y="111278"/>
                <a:ext cx="1178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Model</a:t>
                </a:r>
                <a:endParaRPr lang="zh-CN" altLang="en-US" dirty="0">
                  <a:solidFill>
                    <a:srgbClr val="044875"/>
                  </a:solidFill>
                  <a:latin typeface="微软雅黑" pitchFamily="34" charset="-122"/>
                  <a:ea typeface="微软雅黑" pitchFamily="34" charset="-122"/>
                </a:endParaRPr>
              </a:p>
            </p:txBody>
          </p:sp>
          <p:sp>
            <p:nvSpPr>
              <p:cNvPr id="18" name="文本框 17">
                <a:extLst>
                  <a:ext uri="{FF2B5EF4-FFF2-40B4-BE49-F238E27FC236}">
                    <a16:creationId xmlns:a16="http://schemas.microsoft.com/office/drawing/2014/main" id="{87FF4B3B-948C-B144-BCB0-100AD9DABC9D}"/>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4</a:t>
                </a:r>
                <a:endParaRPr lang="zh-CN" altLang="en-US" sz="3200" dirty="0">
                  <a:solidFill>
                    <a:schemeClr val="bg2">
                      <a:lumMod val="25000"/>
                    </a:schemeClr>
                  </a:solidFill>
                  <a:latin typeface="Impact" panose="020B0806030902050204" pitchFamily="34" charset="0"/>
                  <a:ea typeface="+mn-ea"/>
                </a:endParaRPr>
              </a:p>
            </p:txBody>
          </p:sp>
        </p:grpSp>
        <p:sp>
          <p:nvSpPr>
            <p:cNvPr id="14" name="矩形 13">
              <a:extLst>
                <a:ext uri="{FF2B5EF4-FFF2-40B4-BE49-F238E27FC236}">
                  <a16:creationId xmlns:a16="http://schemas.microsoft.com/office/drawing/2014/main" id="{37486B70-AD0A-984E-AB11-F2BF544D24B6}"/>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a:extLst>
                <a:ext uri="{FF2B5EF4-FFF2-40B4-BE49-F238E27FC236}">
                  <a16:creationId xmlns:a16="http://schemas.microsoft.com/office/drawing/2014/main" id="{B483F680-6CCA-E845-AD01-AFA309C9728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object 6">
            <a:extLst>
              <a:ext uri="{FF2B5EF4-FFF2-40B4-BE49-F238E27FC236}">
                <a16:creationId xmlns:a16="http://schemas.microsoft.com/office/drawing/2014/main" id="{EDA1C484-277A-B645-9C3F-FE10057241DB}"/>
              </a:ext>
            </a:extLst>
          </p:cNvPr>
          <p:cNvSpPr/>
          <p:nvPr/>
        </p:nvSpPr>
        <p:spPr>
          <a:xfrm>
            <a:off x="1249128" y="872304"/>
            <a:ext cx="2133304" cy="531987"/>
          </a:xfrm>
          <a:prstGeom prst="rect">
            <a:avLst/>
          </a:prstGeom>
          <a:blipFill>
            <a:blip r:embed="rId5" cstate="print"/>
            <a:stretch>
              <a:fillRect/>
            </a:stretch>
          </a:blipFill>
        </p:spPr>
        <p:txBody>
          <a:bodyPr wrap="square" lIns="0" tIns="0" rIns="0" bIns="0" rtlCol="0"/>
          <a:lstStyle/>
          <a:p>
            <a:endParaRPr/>
          </a:p>
        </p:txBody>
      </p:sp>
      <p:sp>
        <p:nvSpPr>
          <p:cNvPr id="20" name="object 7">
            <a:extLst>
              <a:ext uri="{FF2B5EF4-FFF2-40B4-BE49-F238E27FC236}">
                <a16:creationId xmlns:a16="http://schemas.microsoft.com/office/drawing/2014/main" id="{B2FFA79F-2F4F-5640-8D6B-F937CEDF13AF}"/>
              </a:ext>
            </a:extLst>
          </p:cNvPr>
          <p:cNvSpPr/>
          <p:nvPr/>
        </p:nvSpPr>
        <p:spPr>
          <a:xfrm>
            <a:off x="1251477" y="872304"/>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sp>
        <p:nvSpPr>
          <p:cNvPr id="21" name="object 8">
            <a:extLst>
              <a:ext uri="{FF2B5EF4-FFF2-40B4-BE49-F238E27FC236}">
                <a16:creationId xmlns:a16="http://schemas.microsoft.com/office/drawing/2014/main" id="{04BFEDFD-EC1A-8E42-AC13-8373070E1093}"/>
              </a:ext>
            </a:extLst>
          </p:cNvPr>
          <p:cNvSpPr txBox="1"/>
          <p:nvPr/>
        </p:nvSpPr>
        <p:spPr>
          <a:xfrm>
            <a:off x="1282157" y="906873"/>
            <a:ext cx="2022851" cy="414748"/>
          </a:xfrm>
          <a:prstGeom prst="rect">
            <a:avLst/>
          </a:prstGeom>
        </p:spPr>
        <p:txBody>
          <a:bodyPr vert="horz" wrap="square" lIns="0" tIns="10941" rIns="0" bIns="0" rtlCol="0">
            <a:spAutoFit/>
          </a:bodyPr>
          <a:lstStyle/>
          <a:p>
            <a:pPr marL="46065" marR="4607" indent="-35125">
              <a:spcBef>
                <a:spcPts val="86"/>
              </a:spcBef>
            </a:pPr>
            <a:r>
              <a:rPr lang="en-US" altLang="zh-Hans" sz="1270" spc="32" dirty="0">
                <a:solidFill>
                  <a:schemeClr val="bg1"/>
                </a:solidFill>
                <a:latin typeface="Microsoft YaHei" panose="020B0503020204020204" pitchFamily="34" charset="-122"/>
                <a:ea typeface="Microsoft YaHei" panose="020B0503020204020204" pitchFamily="34" charset="-122"/>
                <a:cs typeface="Noto Sans CJK JP Regular"/>
              </a:rPr>
              <a:t>Audio</a:t>
            </a:r>
            <a:r>
              <a:rPr sz="1270" spc="82" dirty="0">
                <a:solidFill>
                  <a:schemeClr val="bg1"/>
                </a:solidFill>
                <a:latin typeface="Microsoft YaHei" panose="020B0503020204020204" pitchFamily="34" charset="-122"/>
                <a:ea typeface="Microsoft YaHei" panose="020B0503020204020204" pitchFamily="34" charset="-122"/>
                <a:cs typeface="Noto Sans CJK JP Regular"/>
              </a:rPr>
              <a:t> </a:t>
            </a:r>
            <a:r>
              <a:rPr sz="1270" spc="18" dirty="0">
                <a:solidFill>
                  <a:schemeClr val="bg1"/>
                </a:solidFill>
                <a:latin typeface="Microsoft YaHei" panose="020B0503020204020204" pitchFamily="34" charset="-122"/>
                <a:ea typeface="Microsoft YaHei" panose="020B0503020204020204" pitchFamily="34" charset="-122"/>
                <a:cs typeface="Noto Sans CJK JP Regular"/>
              </a:rPr>
              <a:t>Streams</a:t>
            </a:r>
            <a:r>
              <a:rPr lang="en-US" altLang="zh-CN" sz="1270" spc="18" dirty="0">
                <a:solidFill>
                  <a:schemeClr val="bg1"/>
                </a:solidFill>
                <a:latin typeface="Microsoft YaHei" panose="020B0503020204020204" pitchFamily="34" charset="-122"/>
                <a:ea typeface="Microsoft YaHei" panose="020B0503020204020204" pitchFamily="34" charset="-122"/>
                <a:cs typeface="Noto Sans CJK JP Regular"/>
              </a:rPr>
              <a:t> </a:t>
            </a:r>
          </a:p>
          <a:p>
            <a:pPr marL="46065" marR="4607" indent="-35125">
              <a:spcBef>
                <a:spcPts val="86"/>
              </a:spcBef>
            </a:pPr>
            <a:r>
              <a:rPr lang="en-US" altLang="zh-CN" sz="1270" spc="18" dirty="0">
                <a:solidFill>
                  <a:schemeClr val="bg1"/>
                </a:solidFill>
                <a:latin typeface="Microsoft YaHei" panose="020B0503020204020204" pitchFamily="34" charset="-122"/>
                <a:ea typeface="Microsoft YaHei" panose="020B0503020204020204" pitchFamily="34" charset="-122"/>
                <a:cs typeface="Noto Sans CJK JP Regular"/>
              </a:rPr>
              <a:t>Network </a:t>
            </a:r>
            <a:r>
              <a:rPr lang="en-US" altLang="zh-Hans" sz="1270" spc="18" dirty="0">
                <a:solidFill>
                  <a:schemeClr val="bg1"/>
                </a:solidFill>
                <a:latin typeface="Microsoft YaHei" panose="020B0503020204020204" pitchFamily="34" charset="-122"/>
                <a:ea typeface="Microsoft YaHei" panose="020B0503020204020204" pitchFamily="34" charset="-122"/>
                <a:cs typeface="Noto Sans CJK JP Regular"/>
              </a:rPr>
              <a:t>Architecture</a:t>
            </a:r>
            <a:endParaRPr sz="1270" dirty="0">
              <a:solidFill>
                <a:schemeClr val="bg1"/>
              </a:solidFill>
              <a:latin typeface="Microsoft YaHei" panose="020B0503020204020204" pitchFamily="34" charset="-122"/>
              <a:ea typeface="Microsoft YaHei" panose="020B0503020204020204" pitchFamily="34" charset="-122"/>
              <a:cs typeface="Noto Sans CJK JP Regular"/>
            </a:endParaRPr>
          </a:p>
        </p:txBody>
      </p:sp>
    </p:spTree>
    <p:extLst>
      <p:ext uri="{BB962C8B-B14F-4D97-AF65-F5344CB8AC3E}">
        <p14:creationId xmlns:p14="http://schemas.microsoft.com/office/powerpoint/2010/main" val="102808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409" y="1328381"/>
            <a:ext cx="9397360" cy="450728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930140" y="4693026"/>
            <a:ext cx="4794266" cy="1447608"/>
          </a:xfrm>
          <a:custGeom>
            <a:avLst/>
            <a:gdLst/>
            <a:ahLst/>
            <a:cxnLst/>
            <a:rect l="l" t="t" r="r" b="b"/>
            <a:pathLst>
              <a:path w="5287009" h="1596390">
                <a:moveTo>
                  <a:pt x="5178920" y="259905"/>
                </a:moveTo>
                <a:lnTo>
                  <a:pt x="107734" y="259905"/>
                </a:lnTo>
                <a:lnTo>
                  <a:pt x="65793" y="268394"/>
                </a:lnTo>
                <a:lnTo>
                  <a:pt x="31549" y="291547"/>
                </a:lnTo>
                <a:lnTo>
                  <a:pt x="8464" y="325892"/>
                </a:lnTo>
                <a:lnTo>
                  <a:pt x="0" y="367957"/>
                </a:lnTo>
                <a:lnTo>
                  <a:pt x="0" y="1487877"/>
                </a:lnTo>
                <a:lnTo>
                  <a:pt x="8464" y="1529934"/>
                </a:lnTo>
                <a:lnTo>
                  <a:pt x="31549" y="1564275"/>
                </a:lnTo>
                <a:lnTo>
                  <a:pt x="65793" y="1587427"/>
                </a:lnTo>
                <a:lnTo>
                  <a:pt x="107734" y="1595916"/>
                </a:lnTo>
                <a:lnTo>
                  <a:pt x="5178920" y="1595916"/>
                </a:lnTo>
                <a:lnTo>
                  <a:pt x="5220860" y="1587427"/>
                </a:lnTo>
                <a:lnTo>
                  <a:pt x="5255104" y="1564275"/>
                </a:lnTo>
                <a:lnTo>
                  <a:pt x="5278189" y="1529934"/>
                </a:lnTo>
                <a:lnTo>
                  <a:pt x="5286654" y="1487877"/>
                </a:lnTo>
                <a:lnTo>
                  <a:pt x="5286654" y="367957"/>
                </a:lnTo>
                <a:lnTo>
                  <a:pt x="5278189" y="325892"/>
                </a:lnTo>
                <a:lnTo>
                  <a:pt x="5255104" y="291547"/>
                </a:lnTo>
                <a:lnTo>
                  <a:pt x="5220860" y="268394"/>
                </a:lnTo>
                <a:lnTo>
                  <a:pt x="5178920" y="259905"/>
                </a:lnTo>
                <a:close/>
              </a:path>
              <a:path w="5287009" h="1596390">
                <a:moveTo>
                  <a:pt x="4163009" y="0"/>
                </a:moveTo>
                <a:lnTo>
                  <a:pt x="4088168" y="259905"/>
                </a:lnTo>
                <a:lnTo>
                  <a:pt x="4237850" y="259905"/>
                </a:lnTo>
                <a:lnTo>
                  <a:pt x="4163009" y="0"/>
                </a:lnTo>
                <a:close/>
              </a:path>
            </a:pathLst>
          </a:custGeom>
          <a:solidFill>
            <a:srgbClr val="0072A9"/>
          </a:solidFill>
        </p:spPr>
        <p:txBody>
          <a:bodyPr wrap="square" lIns="0" tIns="0" rIns="0" bIns="0" rtlCol="0"/>
          <a:lstStyle/>
          <a:p>
            <a:endParaRPr/>
          </a:p>
        </p:txBody>
      </p:sp>
      <p:sp>
        <p:nvSpPr>
          <p:cNvPr id="4" name="object 4"/>
          <p:cNvSpPr txBox="1"/>
          <p:nvPr/>
        </p:nvSpPr>
        <p:spPr>
          <a:xfrm>
            <a:off x="5312863" y="5031588"/>
            <a:ext cx="4035337" cy="970221"/>
          </a:xfrm>
          <a:prstGeom prst="rect">
            <a:avLst/>
          </a:prstGeom>
        </p:spPr>
        <p:txBody>
          <a:bodyPr vert="horz" wrap="square" lIns="0" tIns="10941" rIns="0" bIns="0" rtlCol="0">
            <a:spAutoFit/>
          </a:bodyPr>
          <a:lstStyle/>
          <a:p>
            <a:pPr marL="184262" marR="181383" algn="just">
              <a:lnSpc>
                <a:spcPct val="125000"/>
              </a:lnSpc>
              <a:spcBef>
                <a:spcPts val="86"/>
              </a:spcBef>
            </a:pPr>
            <a:r>
              <a:rPr lang="en-US" altLang="ja-JP" sz="1270" dirty="0">
                <a:solidFill>
                  <a:srgbClr val="FFFFFF"/>
                </a:solidFill>
                <a:latin typeface="Microsoft YaHei" panose="020B0503020204020204" pitchFamily="34" charset="-122"/>
                <a:ea typeface="Microsoft YaHei" panose="020B0503020204020204" pitchFamily="34" charset="-122"/>
                <a:cs typeface="Noto Sans CJK JP Regular"/>
              </a:rPr>
              <a:t>The audio and visual streams are combined by concatenating the feature maps of each stream, which are subsequently fed into a BLSTM followed by three FC layers. </a:t>
            </a:r>
          </a:p>
        </p:txBody>
      </p:sp>
      <p:sp>
        <p:nvSpPr>
          <p:cNvPr id="5" name="object 5"/>
          <p:cNvSpPr/>
          <p:nvPr/>
        </p:nvSpPr>
        <p:spPr>
          <a:xfrm>
            <a:off x="5613879" y="2408719"/>
            <a:ext cx="2702317" cy="2048763"/>
          </a:xfrm>
          <a:custGeom>
            <a:avLst/>
            <a:gdLst/>
            <a:ahLst/>
            <a:cxnLst/>
            <a:rect l="l" t="t" r="r" b="b"/>
            <a:pathLst>
              <a:path w="2980054" h="2259329">
                <a:moveTo>
                  <a:pt x="0" y="0"/>
                </a:moveTo>
                <a:lnTo>
                  <a:pt x="2980046" y="0"/>
                </a:lnTo>
                <a:lnTo>
                  <a:pt x="2980046" y="2259105"/>
                </a:lnTo>
                <a:lnTo>
                  <a:pt x="0" y="2259105"/>
                </a:lnTo>
                <a:lnTo>
                  <a:pt x="0" y="0"/>
                </a:lnTo>
                <a:close/>
              </a:path>
            </a:pathLst>
          </a:custGeom>
          <a:ln w="27898">
            <a:solidFill>
              <a:srgbClr val="B51700"/>
            </a:solidFill>
          </a:ln>
        </p:spPr>
        <p:txBody>
          <a:bodyPr wrap="square" lIns="0" tIns="0" rIns="0" bIns="0" rtlCol="0"/>
          <a:lstStyle/>
          <a:p>
            <a:endParaRPr/>
          </a:p>
        </p:txBody>
      </p:sp>
      <p:grpSp>
        <p:nvGrpSpPr>
          <p:cNvPr id="10" name="组合 9">
            <a:extLst>
              <a:ext uri="{FF2B5EF4-FFF2-40B4-BE49-F238E27FC236}">
                <a16:creationId xmlns:a16="http://schemas.microsoft.com/office/drawing/2014/main" id="{1CB85838-50C6-F647-920C-9A2A9279DA6C}"/>
              </a:ext>
            </a:extLst>
          </p:cNvPr>
          <p:cNvGrpSpPr/>
          <p:nvPr/>
        </p:nvGrpSpPr>
        <p:grpSpPr>
          <a:xfrm>
            <a:off x="0" y="284428"/>
            <a:ext cx="12192000" cy="6573572"/>
            <a:chOff x="0" y="284428"/>
            <a:chExt cx="12192000" cy="6573572"/>
          </a:xfrm>
        </p:grpSpPr>
        <p:sp>
          <p:nvSpPr>
            <p:cNvPr id="11" name="矩形 10">
              <a:extLst>
                <a:ext uri="{FF2B5EF4-FFF2-40B4-BE49-F238E27FC236}">
                  <a16:creationId xmlns:a16="http://schemas.microsoft.com/office/drawing/2014/main" id="{68DD3D6A-F568-2340-BEE7-2E1E7943B8D5}"/>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a:extLst>
                <a:ext uri="{FF2B5EF4-FFF2-40B4-BE49-F238E27FC236}">
                  <a16:creationId xmlns:a16="http://schemas.microsoft.com/office/drawing/2014/main" id="{F531F168-CDB1-BC42-8ABC-835593323657}"/>
                </a:ext>
              </a:extLst>
            </p:cNvPr>
            <p:cNvSpPr/>
            <p:nvPr/>
          </p:nvSpPr>
          <p:spPr>
            <a:xfrm>
              <a:off x="2713642" y="455878"/>
              <a:ext cx="9478358"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3" name="组合 12">
              <a:extLst>
                <a:ext uri="{FF2B5EF4-FFF2-40B4-BE49-F238E27FC236}">
                  <a16:creationId xmlns:a16="http://schemas.microsoft.com/office/drawing/2014/main" id="{E81E6DF5-CE11-7346-85D6-E726857CFCCB}"/>
                </a:ext>
              </a:extLst>
            </p:cNvPr>
            <p:cNvGrpSpPr>
              <a:grpSpLocks/>
            </p:cNvGrpSpPr>
            <p:nvPr/>
          </p:nvGrpSpPr>
          <p:grpSpPr bwMode="auto">
            <a:xfrm>
              <a:off x="550862" y="284428"/>
              <a:ext cx="2162779" cy="585788"/>
              <a:chOff x="551544" y="82976"/>
              <a:chExt cx="1738849" cy="584775"/>
            </a:xfrm>
          </p:grpSpPr>
          <p:sp>
            <p:nvSpPr>
              <p:cNvPr id="17" name="文本框 12">
                <a:extLst>
                  <a:ext uri="{FF2B5EF4-FFF2-40B4-BE49-F238E27FC236}">
                    <a16:creationId xmlns:a16="http://schemas.microsoft.com/office/drawing/2014/main" id="{379BD869-0F1F-6447-8CE9-1AED293FFA31}"/>
                  </a:ext>
                </a:extLst>
              </p:cNvPr>
              <p:cNvSpPr txBox="1">
                <a:spLocks noChangeArrowheads="1"/>
              </p:cNvSpPr>
              <p:nvPr/>
            </p:nvSpPr>
            <p:spPr bwMode="auto">
              <a:xfrm>
                <a:off x="1112324" y="111278"/>
                <a:ext cx="1178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Model</a:t>
                </a:r>
                <a:endParaRPr lang="zh-CN" altLang="en-US" dirty="0">
                  <a:solidFill>
                    <a:srgbClr val="044875"/>
                  </a:solidFill>
                  <a:latin typeface="微软雅黑" pitchFamily="34" charset="-122"/>
                  <a:ea typeface="微软雅黑" pitchFamily="34" charset="-122"/>
                </a:endParaRPr>
              </a:p>
            </p:txBody>
          </p:sp>
          <p:sp>
            <p:nvSpPr>
              <p:cNvPr id="18" name="文本框 17">
                <a:extLst>
                  <a:ext uri="{FF2B5EF4-FFF2-40B4-BE49-F238E27FC236}">
                    <a16:creationId xmlns:a16="http://schemas.microsoft.com/office/drawing/2014/main" id="{A73CD536-ECD6-5345-A67E-908AED6EF0F2}"/>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4</a:t>
                </a:r>
                <a:endParaRPr lang="zh-CN" altLang="en-US" sz="3200" dirty="0">
                  <a:solidFill>
                    <a:schemeClr val="bg2">
                      <a:lumMod val="25000"/>
                    </a:schemeClr>
                  </a:solidFill>
                  <a:latin typeface="Impact" panose="020B0806030902050204" pitchFamily="34" charset="0"/>
                  <a:ea typeface="+mn-ea"/>
                </a:endParaRPr>
              </a:p>
            </p:txBody>
          </p:sp>
        </p:grpSp>
        <p:sp>
          <p:nvSpPr>
            <p:cNvPr id="14" name="矩形 13">
              <a:extLst>
                <a:ext uri="{FF2B5EF4-FFF2-40B4-BE49-F238E27FC236}">
                  <a16:creationId xmlns:a16="http://schemas.microsoft.com/office/drawing/2014/main" id="{62D307B9-81FD-6843-AB4F-CCAF52016BD2}"/>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a:extLst>
                <a:ext uri="{FF2B5EF4-FFF2-40B4-BE49-F238E27FC236}">
                  <a16:creationId xmlns:a16="http://schemas.microsoft.com/office/drawing/2014/main" id="{C7CA5DF0-9D99-9844-B052-D5B118722F44}"/>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object 6">
            <a:extLst>
              <a:ext uri="{FF2B5EF4-FFF2-40B4-BE49-F238E27FC236}">
                <a16:creationId xmlns:a16="http://schemas.microsoft.com/office/drawing/2014/main" id="{ED17B27E-32C2-CD4F-99E0-38FB86529295}"/>
              </a:ext>
            </a:extLst>
          </p:cNvPr>
          <p:cNvSpPr/>
          <p:nvPr/>
        </p:nvSpPr>
        <p:spPr>
          <a:xfrm>
            <a:off x="1249128" y="872304"/>
            <a:ext cx="2133304" cy="531987"/>
          </a:xfrm>
          <a:prstGeom prst="rect">
            <a:avLst/>
          </a:prstGeom>
          <a:blipFill>
            <a:blip r:embed="rId4" cstate="print"/>
            <a:stretch>
              <a:fillRect/>
            </a:stretch>
          </a:blipFill>
        </p:spPr>
        <p:txBody>
          <a:bodyPr wrap="square" lIns="0" tIns="0" rIns="0" bIns="0" rtlCol="0"/>
          <a:lstStyle/>
          <a:p>
            <a:endParaRPr/>
          </a:p>
        </p:txBody>
      </p:sp>
      <p:sp>
        <p:nvSpPr>
          <p:cNvPr id="20" name="object 7">
            <a:extLst>
              <a:ext uri="{FF2B5EF4-FFF2-40B4-BE49-F238E27FC236}">
                <a16:creationId xmlns:a16="http://schemas.microsoft.com/office/drawing/2014/main" id="{B7CE43AE-DCF4-BE4C-B4D0-A5E75D9A12AE}"/>
              </a:ext>
            </a:extLst>
          </p:cNvPr>
          <p:cNvSpPr/>
          <p:nvPr/>
        </p:nvSpPr>
        <p:spPr>
          <a:xfrm>
            <a:off x="1251477" y="872304"/>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sp>
        <p:nvSpPr>
          <p:cNvPr id="21" name="object 8">
            <a:extLst>
              <a:ext uri="{FF2B5EF4-FFF2-40B4-BE49-F238E27FC236}">
                <a16:creationId xmlns:a16="http://schemas.microsoft.com/office/drawing/2014/main" id="{68480676-F773-0443-8478-4287C8AA2F03}"/>
              </a:ext>
            </a:extLst>
          </p:cNvPr>
          <p:cNvSpPr txBox="1"/>
          <p:nvPr/>
        </p:nvSpPr>
        <p:spPr>
          <a:xfrm>
            <a:off x="1282157" y="906873"/>
            <a:ext cx="2022851" cy="414748"/>
          </a:xfrm>
          <a:prstGeom prst="rect">
            <a:avLst/>
          </a:prstGeom>
        </p:spPr>
        <p:txBody>
          <a:bodyPr vert="horz" wrap="square" lIns="0" tIns="10941" rIns="0" bIns="0" rtlCol="0">
            <a:spAutoFit/>
          </a:bodyPr>
          <a:lstStyle/>
          <a:p>
            <a:pPr marL="46065" marR="4607" indent="-35125">
              <a:spcBef>
                <a:spcPts val="86"/>
              </a:spcBef>
            </a:pPr>
            <a:r>
              <a:rPr lang="en-US" altLang="zh-Hans" sz="1270" spc="32" dirty="0">
                <a:solidFill>
                  <a:schemeClr val="bg1"/>
                </a:solidFill>
                <a:latin typeface="Microsoft YaHei" panose="020B0503020204020204" pitchFamily="34" charset="-122"/>
                <a:ea typeface="Microsoft YaHei" panose="020B0503020204020204" pitchFamily="34" charset="-122"/>
                <a:cs typeface="Noto Sans CJK JP Regular"/>
              </a:rPr>
              <a:t>Audio-Visual Fusion</a:t>
            </a:r>
            <a:endParaRPr lang="en-US" altLang="zh-CN" sz="1270" spc="18" dirty="0">
              <a:solidFill>
                <a:schemeClr val="bg1"/>
              </a:solidFill>
              <a:latin typeface="Microsoft YaHei" panose="020B0503020204020204" pitchFamily="34" charset="-122"/>
              <a:ea typeface="Microsoft YaHei" panose="020B0503020204020204" pitchFamily="34" charset="-122"/>
              <a:cs typeface="Noto Sans CJK JP Regular"/>
            </a:endParaRPr>
          </a:p>
          <a:p>
            <a:pPr marL="46065" marR="4607" indent="-35125">
              <a:spcBef>
                <a:spcPts val="86"/>
              </a:spcBef>
            </a:pPr>
            <a:r>
              <a:rPr lang="en-US" altLang="zh-CN" sz="1270" spc="18" dirty="0">
                <a:solidFill>
                  <a:schemeClr val="bg1"/>
                </a:solidFill>
                <a:latin typeface="Microsoft YaHei" panose="020B0503020204020204" pitchFamily="34" charset="-122"/>
                <a:ea typeface="Microsoft YaHei" panose="020B0503020204020204" pitchFamily="34" charset="-122"/>
                <a:cs typeface="Noto Sans CJK JP Regular"/>
              </a:rPr>
              <a:t>Network </a:t>
            </a:r>
            <a:r>
              <a:rPr lang="en-US" altLang="zh-Hans" sz="1270" spc="18" dirty="0">
                <a:solidFill>
                  <a:schemeClr val="bg1"/>
                </a:solidFill>
                <a:latin typeface="Microsoft YaHei" panose="020B0503020204020204" pitchFamily="34" charset="-122"/>
                <a:ea typeface="Microsoft YaHei" panose="020B0503020204020204" pitchFamily="34" charset="-122"/>
                <a:cs typeface="Noto Sans CJK JP Regular"/>
              </a:rPr>
              <a:t>Architecture</a:t>
            </a:r>
            <a:endParaRPr sz="1270" dirty="0">
              <a:solidFill>
                <a:schemeClr val="bg1"/>
              </a:solidFill>
              <a:latin typeface="Microsoft YaHei" panose="020B0503020204020204" pitchFamily="34" charset="-122"/>
              <a:ea typeface="Microsoft YaHei" panose="020B0503020204020204" pitchFamily="34" charset="-122"/>
              <a:cs typeface="Noto Sans CJK JP Regular"/>
            </a:endParaRPr>
          </a:p>
        </p:txBody>
      </p:sp>
    </p:spTree>
    <p:extLst>
      <p:ext uri="{BB962C8B-B14F-4D97-AF65-F5344CB8AC3E}">
        <p14:creationId xmlns:p14="http://schemas.microsoft.com/office/powerpoint/2010/main" val="366491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5</a:t>
            </a:r>
            <a:endParaRPr lang="zh-CN" altLang="en-US" sz="11500">
              <a:solidFill>
                <a:schemeClr val="bg1"/>
              </a:solidFill>
              <a:latin typeface="Impact" pitchFamily="34" charset="0"/>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Hans" sz="4800" b="1" dirty="0">
                <a:solidFill>
                  <a:schemeClr val="bg1"/>
                </a:solidFill>
                <a:latin typeface="微软雅黑" pitchFamily="34" charset="-122"/>
                <a:ea typeface="微软雅黑" pitchFamily="34" charset="-122"/>
              </a:rPr>
              <a:t>Experiments</a:t>
            </a:r>
            <a:endParaRPr lang="zh-CN" altLang="en-US" sz="4800" b="1"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27073" y="1739889"/>
            <a:ext cx="8237086" cy="2086492"/>
          </a:xfrm>
          <a:prstGeom prst="rect">
            <a:avLst/>
          </a:prstGeom>
        </p:spPr>
        <p:txBody>
          <a:bodyPr vert="horz" wrap="square" lIns="0" tIns="11516" rIns="0" bIns="0" rtlCol="0">
            <a:spAutoFit/>
          </a:bodyPr>
          <a:lstStyle/>
          <a:p>
            <a:pPr marL="149713" indent="-138196">
              <a:spcBef>
                <a:spcPts val="91"/>
              </a:spcBef>
              <a:buSzPct val="122222"/>
              <a:buChar char="•"/>
              <a:tabLst>
                <a:tab pos="149713" algn="l"/>
              </a:tabLst>
            </a:pPr>
            <a:r>
              <a:rPr lang="en-US" altLang="zh-Hans" sz="1400" spc="27" dirty="0">
                <a:latin typeface="Microsoft YaHei" panose="020B0503020204020204" pitchFamily="34" charset="-122"/>
                <a:ea typeface="Microsoft YaHei" panose="020B0503020204020204" pitchFamily="34" charset="-122"/>
                <a:cs typeface="Noto Sans CJK JP Regular"/>
              </a:rPr>
              <a:t>How</a:t>
            </a:r>
            <a:r>
              <a:rPr lang="zh-Hans" altLang="en-US" sz="1400" spc="27" dirty="0">
                <a:latin typeface="Microsoft YaHei" panose="020B0503020204020204" pitchFamily="34" charset="-122"/>
                <a:ea typeface="Microsoft YaHei" panose="020B0503020204020204" pitchFamily="34" charset="-122"/>
                <a:cs typeface="Noto Sans CJK JP Regular"/>
              </a:rPr>
              <a:t> </a:t>
            </a:r>
            <a:r>
              <a:rPr lang="en-US" altLang="zh-Hans" sz="1400" spc="27" dirty="0">
                <a:latin typeface="Microsoft YaHei" panose="020B0503020204020204" pitchFamily="34" charset="-122"/>
                <a:ea typeface="Microsoft YaHei" panose="020B0503020204020204" pitchFamily="34" charset="-122"/>
                <a:cs typeface="Noto Sans CJK JP Regular"/>
              </a:rPr>
              <a:t>to create training/testing data?</a:t>
            </a:r>
            <a:endParaRPr lang="zh-CN" altLang="en-US" sz="1400" dirty="0">
              <a:latin typeface="Microsoft YaHei" panose="020B0503020204020204" pitchFamily="34" charset="-122"/>
              <a:ea typeface="Microsoft YaHei" panose="020B0503020204020204" pitchFamily="34" charset="-122"/>
              <a:cs typeface="Noto Sans CJK JP Regular"/>
            </a:endParaRPr>
          </a:p>
          <a:p>
            <a:pPr marL="403073" marR="4607" lvl="1" indent="-138196">
              <a:lnSpc>
                <a:spcPct val="123400"/>
              </a:lnSpc>
              <a:spcBef>
                <a:spcPts val="1270"/>
              </a:spcBef>
              <a:buSzPct val="122222"/>
              <a:buChar char="•"/>
              <a:tabLst>
                <a:tab pos="403073" algn="l"/>
              </a:tabLst>
            </a:pPr>
            <a:r>
              <a:rPr lang="en-US" sz="1400" spc="86" dirty="0">
                <a:latin typeface="Microsoft YaHei" panose="020B0503020204020204" pitchFamily="34" charset="-122"/>
                <a:ea typeface="Microsoft YaHei" panose="020B0503020204020204" pitchFamily="34" charset="-122"/>
                <a:cs typeface="Noto Sans CJK JP Regular"/>
              </a:rPr>
              <a:t>Combine AVSPEECH Dataset (clean speech clips + corresponding faces) and </a:t>
            </a:r>
            <a:r>
              <a:rPr lang="en-US" sz="1400" spc="86" dirty="0" err="1">
                <a:latin typeface="Microsoft YaHei" panose="020B0503020204020204" pitchFamily="34" charset="-122"/>
                <a:ea typeface="Microsoft YaHei" panose="020B0503020204020204" pitchFamily="34" charset="-122"/>
                <a:cs typeface="Noto Sans CJK JP Regular"/>
              </a:rPr>
              <a:t>AudioSet</a:t>
            </a:r>
            <a:r>
              <a:rPr lang="en-US" sz="1400" spc="86" dirty="0">
                <a:latin typeface="Microsoft YaHei" panose="020B0503020204020204" pitchFamily="34" charset="-122"/>
                <a:ea typeface="Microsoft YaHei" panose="020B0503020204020204" pitchFamily="34" charset="-122"/>
                <a:cs typeface="Noto Sans CJK JP Regular"/>
              </a:rPr>
              <a:t> Dataset (noise) to create learning data / test data for different tasks.</a:t>
            </a:r>
          </a:p>
          <a:p>
            <a:pPr marL="403073" marR="4607" lvl="1" indent="-138196">
              <a:lnSpc>
                <a:spcPct val="123400"/>
              </a:lnSpc>
              <a:spcBef>
                <a:spcPts val="1270"/>
              </a:spcBef>
              <a:buSzPct val="122222"/>
              <a:buChar char="•"/>
              <a:tabLst>
                <a:tab pos="403073" algn="l"/>
              </a:tabLst>
            </a:pPr>
            <a:r>
              <a:rPr sz="1400" spc="41" dirty="0" err="1">
                <a:latin typeface="Microsoft YaHei" panose="020B0503020204020204" pitchFamily="34" charset="-122"/>
                <a:ea typeface="Microsoft YaHei" panose="020B0503020204020204" pitchFamily="34" charset="-122"/>
                <a:cs typeface="Noto Sans CJK JP Regular"/>
              </a:rPr>
              <a:t>AudioSet</a:t>
            </a:r>
            <a:r>
              <a:rPr sz="1400" spc="68" dirty="0">
                <a:latin typeface="Microsoft YaHei" panose="020B0503020204020204" pitchFamily="34" charset="-122"/>
                <a:ea typeface="Microsoft YaHei" panose="020B0503020204020204" pitchFamily="34" charset="-122"/>
                <a:cs typeface="Noto Sans CJK JP Regular"/>
              </a:rPr>
              <a:t> </a:t>
            </a:r>
            <a:r>
              <a:rPr sz="1400" spc="36" dirty="0">
                <a:latin typeface="Microsoft YaHei" panose="020B0503020204020204" pitchFamily="34" charset="-122"/>
                <a:ea typeface="Microsoft YaHei" panose="020B0503020204020204" pitchFamily="34" charset="-122"/>
                <a:cs typeface="Noto Sans CJK JP Regular"/>
              </a:rPr>
              <a:t>Dataset</a:t>
            </a:r>
            <a:endParaRPr sz="1400" dirty="0">
              <a:latin typeface="Microsoft YaHei" panose="020B0503020204020204" pitchFamily="34" charset="-122"/>
              <a:ea typeface="Microsoft YaHei" panose="020B0503020204020204" pitchFamily="34" charset="-122"/>
              <a:cs typeface="Noto Sans CJK JP Regular"/>
            </a:endParaRPr>
          </a:p>
          <a:p>
            <a:pPr marL="656433" marR="517085">
              <a:lnSpc>
                <a:spcPts val="1904"/>
              </a:lnSpc>
              <a:spcBef>
                <a:spcPts val="45"/>
              </a:spcBef>
            </a:pPr>
            <a:r>
              <a:rPr sz="1400" spc="36" dirty="0">
                <a:latin typeface="Microsoft YaHei" panose="020B0503020204020204" pitchFamily="34" charset="-122"/>
                <a:ea typeface="Microsoft YaHei" panose="020B0503020204020204" pitchFamily="34" charset="-122"/>
                <a:cs typeface="Noto Sans CJK JP Regular"/>
              </a:rPr>
              <a:t>(AudioSet </a:t>
            </a:r>
            <a:r>
              <a:rPr sz="1400" spc="41" dirty="0">
                <a:latin typeface="Microsoft YaHei" panose="020B0503020204020204" pitchFamily="34" charset="-122"/>
                <a:ea typeface="Microsoft YaHei" panose="020B0503020204020204" pitchFamily="34" charset="-122"/>
                <a:cs typeface="Noto Sans CJK JP Regular"/>
              </a:rPr>
              <a:t>consists </a:t>
            </a:r>
            <a:r>
              <a:rPr sz="1400" spc="63" dirty="0">
                <a:latin typeface="Microsoft YaHei" panose="020B0503020204020204" pitchFamily="34" charset="-122"/>
                <a:ea typeface="Microsoft YaHei" panose="020B0503020204020204" pitchFamily="34" charset="-122"/>
                <a:cs typeface="Noto Sans CJK JP Regular"/>
              </a:rPr>
              <a:t>of </a:t>
            </a:r>
            <a:r>
              <a:rPr sz="1400" spc="9" dirty="0">
                <a:latin typeface="Microsoft YaHei" panose="020B0503020204020204" pitchFamily="34" charset="-122"/>
                <a:ea typeface="Microsoft YaHei" panose="020B0503020204020204" pitchFamily="34" charset="-122"/>
                <a:cs typeface="Noto Sans CJK JP Regular"/>
              </a:rPr>
              <a:t>an </a:t>
            </a:r>
            <a:r>
              <a:rPr sz="1400" spc="23" dirty="0">
                <a:latin typeface="Microsoft YaHei" panose="020B0503020204020204" pitchFamily="34" charset="-122"/>
                <a:ea typeface="Microsoft YaHei" panose="020B0503020204020204" pitchFamily="34" charset="-122"/>
                <a:cs typeface="Noto Sans CJK JP Regular"/>
              </a:rPr>
              <a:t>expanding </a:t>
            </a:r>
            <a:r>
              <a:rPr sz="1400" spc="18" dirty="0">
                <a:latin typeface="Microsoft YaHei" panose="020B0503020204020204" pitchFamily="34" charset="-122"/>
                <a:ea typeface="Microsoft YaHei" panose="020B0503020204020204" pitchFamily="34" charset="-122"/>
                <a:cs typeface="Noto Sans CJK JP Regular"/>
              </a:rPr>
              <a:t>ontology </a:t>
            </a:r>
            <a:r>
              <a:rPr sz="1400" spc="63" dirty="0">
                <a:latin typeface="Microsoft YaHei" panose="020B0503020204020204" pitchFamily="34" charset="-122"/>
                <a:ea typeface="Microsoft YaHei" panose="020B0503020204020204" pitchFamily="34" charset="-122"/>
                <a:cs typeface="Noto Sans CJK JP Regular"/>
              </a:rPr>
              <a:t>of </a:t>
            </a:r>
            <a:r>
              <a:rPr sz="1400" spc="122" dirty="0">
                <a:latin typeface="Microsoft YaHei" panose="020B0503020204020204" pitchFamily="34" charset="-122"/>
                <a:ea typeface="Microsoft YaHei" panose="020B0503020204020204" pitchFamily="34" charset="-122"/>
                <a:cs typeface="Noto Sans CJK JP Regular"/>
              </a:rPr>
              <a:t>632 </a:t>
            </a:r>
            <a:r>
              <a:rPr sz="1400" spc="5" dirty="0">
                <a:latin typeface="Microsoft YaHei" panose="020B0503020204020204" pitchFamily="34" charset="-122"/>
                <a:ea typeface="Microsoft YaHei" panose="020B0503020204020204" pitchFamily="34" charset="-122"/>
                <a:cs typeface="Noto Sans CJK JP Regular"/>
              </a:rPr>
              <a:t>audio </a:t>
            </a:r>
            <a:r>
              <a:rPr sz="1400" spc="23" dirty="0">
                <a:latin typeface="Microsoft YaHei" panose="020B0503020204020204" pitchFamily="34" charset="-122"/>
                <a:ea typeface="Microsoft YaHei" panose="020B0503020204020204" pitchFamily="34" charset="-122"/>
                <a:cs typeface="Noto Sans CJK JP Regular"/>
              </a:rPr>
              <a:t>event </a:t>
            </a:r>
            <a:r>
              <a:rPr sz="1400" spc="45" dirty="0">
                <a:latin typeface="Microsoft YaHei" panose="020B0503020204020204" pitchFamily="34" charset="-122"/>
                <a:ea typeface="Microsoft YaHei" panose="020B0503020204020204" pitchFamily="34" charset="-122"/>
                <a:cs typeface="Noto Sans CJK JP Regular"/>
              </a:rPr>
              <a:t>classes </a:t>
            </a:r>
            <a:r>
              <a:rPr sz="1400" spc="14" dirty="0">
                <a:latin typeface="Microsoft YaHei" panose="020B0503020204020204" pitchFamily="34" charset="-122"/>
                <a:ea typeface="Microsoft YaHei" panose="020B0503020204020204" pitchFamily="34" charset="-122"/>
                <a:cs typeface="Noto Sans CJK JP Regular"/>
              </a:rPr>
              <a:t>and </a:t>
            </a:r>
            <a:r>
              <a:rPr sz="1400" spc="9" dirty="0">
                <a:latin typeface="Microsoft YaHei" panose="020B0503020204020204" pitchFamily="34" charset="-122"/>
                <a:ea typeface="Microsoft YaHei" panose="020B0503020204020204" pitchFamily="34" charset="-122"/>
                <a:cs typeface="Noto Sans CJK JP Regular"/>
              </a:rPr>
              <a:t>a collection </a:t>
            </a:r>
            <a:r>
              <a:rPr sz="1400" spc="63" dirty="0">
                <a:latin typeface="Microsoft YaHei" panose="020B0503020204020204" pitchFamily="34" charset="-122"/>
                <a:ea typeface="Microsoft YaHei" panose="020B0503020204020204" pitchFamily="34" charset="-122"/>
                <a:cs typeface="Noto Sans CJK JP Regular"/>
              </a:rPr>
              <a:t>of  </a:t>
            </a:r>
            <a:r>
              <a:rPr sz="1400" spc="86" dirty="0">
                <a:latin typeface="Microsoft YaHei" panose="020B0503020204020204" pitchFamily="34" charset="-122"/>
                <a:ea typeface="Microsoft YaHei" panose="020B0503020204020204" pitchFamily="34" charset="-122"/>
                <a:cs typeface="Noto Sans CJK JP Regular"/>
              </a:rPr>
              <a:t>2,084,320 </a:t>
            </a:r>
            <a:r>
              <a:rPr sz="1400" spc="5" dirty="0">
                <a:latin typeface="Microsoft YaHei" panose="020B0503020204020204" pitchFamily="34" charset="-122"/>
                <a:ea typeface="Microsoft YaHei" panose="020B0503020204020204" pitchFamily="34" charset="-122"/>
                <a:cs typeface="Noto Sans CJK JP Regular"/>
              </a:rPr>
              <a:t>human-labeled </a:t>
            </a:r>
            <a:r>
              <a:rPr sz="1400" spc="54" dirty="0">
                <a:latin typeface="Microsoft YaHei" panose="020B0503020204020204" pitchFamily="34" charset="-122"/>
                <a:ea typeface="Microsoft YaHei" panose="020B0503020204020204" pitchFamily="34" charset="-122"/>
                <a:cs typeface="Noto Sans CJK JP Regular"/>
              </a:rPr>
              <a:t>10-second </a:t>
            </a:r>
            <a:r>
              <a:rPr sz="1400" spc="27" dirty="0">
                <a:latin typeface="Microsoft YaHei" panose="020B0503020204020204" pitchFamily="34" charset="-122"/>
                <a:ea typeface="Microsoft YaHei" panose="020B0503020204020204" pitchFamily="34" charset="-122"/>
                <a:cs typeface="Noto Sans CJK JP Regular"/>
              </a:rPr>
              <a:t>sound </a:t>
            </a:r>
            <a:r>
              <a:rPr sz="1400" spc="14" dirty="0">
                <a:latin typeface="Microsoft YaHei" panose="020B0503020204020204" pitchFamily="34" charset="-122"/>
                <a:ea typeface="Microsoft YaHei" panose="020B0503020204020204" pitchFamily="34" charset="-122"/>
                <a:cs typeface="Noto Sans CJK JP Regular"/>
              </a:rPr>
              <a:t>clips </a:t>
            </a:r>
            <a:r>
              <a:rPr sz="1400" spc="9" dirty="0">
                <a:latin typeface="Microsoft YaHei" panose="020B0503020204020204" pitchFamily="34" charset="-122"/>
                <a:ea typeface="Microsoft YaHei" panose="020B0503020204020204" pitchFamily="34" charset="-122"/>
                <a:cs typeface="Noto Sans CJK JP Regular"/>
              </a:rPr>
              <a:t>drawn </a:t>
            </a:r>
            <a:r>
              <a:rPr sz="1400" spc="45" dirty="0">
                <a:latin typeface="Microsoft YaHei" panose="020B0503020204020204" pitchFamily="34" charset="-122"/>
                <a:ea typeface="Microsoft YaHei" panose="020B0503020204020204" pitchFamily="34" charset="-122"/>
                <a:cs typeface="Noto Sans CJK JP Regular"/>
              </a:rPr>
              <a:t>from </a:t>
            </a:r>
            <a:r>
              <a:rPr sz="1400" spc="23" dirty="0">
                <a:latin typeface="Microsoft YaHei" panose="020B0503020204020204" pitchFamily="34" charset="-122"/>
                <a:ea typeface="Microsoft YaHei" panose="020B0503020204020204" pitchFamily="34" charset="-122"/>
                <a:cs typeface="Noto Sans CJK JP Regular"/>
              </a:rPr>
              <a:t>YouTube</a:t>
            </a:r>
            <a:r>
              <a:rPr sz="1400" spc="-23" dirty="0">
                <a:latin typeface="Microsoft YaHei" panose="020B0503020204020204" pitchFamily="34" charset="-122"/>
                <a:ea typeface="Microsoft YaHei" panose="020B0503020204020204" pitchFamily="34" charset="-122"/>
                <a:cs typeface="Noto Sans CJK JP Regular"/>
              </a:rPr>
              <a:t> </a:t>
            </a:r>
            <a:r>
              <a:rPr sz="1400" spc="14" dirty="0">
                <a:latin typeface="Microsoft YaHei" panose="020B0503020204020204" pitchFamily="34" charset="-122"/>
                <a:ea typeface="Microsoft YaHei" panose="020B0503020204020204" pitchFamily="34" charset="-122"/>
                <a:cs typeface="Noto Sans CJK JP Regular"/>
              </a:rPr>
              <a:t>videos.)</a:t>
            </a:r>
            <a:endParaRPr sz="1400" dirty="0">
              <a:latin typeface="Microsoft YaHei" panose="020B0503020204020204" pitchFamily="34" charset="-122"/>
              <a:ea typeface="Microsoft YaHei" panose="020B0503020204020204" pitchFamily="34" charset="-122"/>
              <a:cs typeface="Noto Sans CJK JP Regular"/>
            </a:endParaRPr>
          </a:p>
        </p:txBody>
      </p:sp>
      <p:sp>
        <p:nvSpPr>
          <p:cNvPr id="6" name="object 6"/>
          <p:cNvSpPr/>
          <p:nvPr/>
        </p:nvSpPr>
        <p:spPr>
          <a:xfrm>
            <a:off x="3816834" y="4031136"/>
            <a:ext cx="2140948" cy="66340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463501" y="4016153"/>
            <a:ext cx="2075588" cy="678388"/>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140685" y="4268698"/>
            <a:ext cx="322816" cy="229399"/>
          </a:xfrm>
          <a:prstGeom prst="rect">
            <a:avLst/>
          </a:prstGeom>
        </p:spPr>
        <p:txBody>
          <a:bodyPr vert="horz" wrap="square" lIns="0" tIns="13820" rIns="0" bIns="0" rtlCol="0">
            <a:spAutoFit/>
          </a:bodyPr>
          <a:lstStyle/>
          <a:p>
            <a:pPr marL="11516">
              <a:spcBef>
                <a:spcPts val="109"/>
              </a:spcBef>
            </a:pPr>
            <a:r>
              <a:rPr lang="en-US" altLang="zh-CN" sz="1400" dirty="0">
                <a:latin typeface="Microsoft YaHei" panose="020B0503020204020204" pitchFamily="34" charset="-122"/>
                <a:ea typeface="Microsoft YaHei" panose="020B0503020204020204" pitchFamily="34" charset="-122"/>
                <a:cs typeface="Noto Sans CJK JP Regular"/>
              </a:rPr>
              <a:t>+</a:t>
            </a:r>
            <a:endParaRPr sz="1400" dirty="0">
              <a:latin typeface="Microsoft YaHei" panose="020B0503020204020204" pitchFamily="34" charset="-122"/>
              <a:ea typeface="Microsoft YaHei" panose="020B0503020204020204" pitchFamily="34" charset="-122"/>
              <a:cs typeface="Noto Sans CJK JP Regular"/>
            </a:endParaRPr>
          </a:p>
        </p:txBody>
      </p:sp>
      <p:sp>
        <p:nvSpPr>
          <p:cNvPr id="9" name="object 9"/>
          <p:cNvSpPr txBox="1"/>
          <p:nvPr/>
        </p:nvSpPr>
        <p:spPr>
          <a:xfrm flipH="1">
            <a:off x="8688139" y="4283781"/>
            <a:ext cx="182903" cy="229399"/>
          </a:xfrm>
          <a:prstGeom prst="rect">
            <a:avLst/>
          </a:prstGeom>
        </p:spPr>
        <p:txBody>
          <a:bodyPr vert="horz" wrap="square" lIns="0" tIns="13820" rIns="0" bIns="0" rtlCol="0">
            <a:spAutoFit/>
          </a:bodyPr>
          <a:lstStyle/>
          <a:p>
            <a:pPr marL="11516">
              <a:spcBef>
                <a:spcPts val="109"/>
              </a:spcBef>
            </a:pPr>
            <a:r>
              <a:rPr lang="en-US" altLang="zh-CN" sz="1400" spc="159" dirty="0">
                <a:latin typeface="Microsoft YaHei" panose="020B0503020204020204" pitchFamily="34" charset="-122"/>
                <a:ea typeface="Microsoft YaHei" panose="020B0503020204020204" pitchFamily="34" charset="-122"/>
                <a:cs typeface="Noto Sans CJK JP Regular"/>
              </a:rPr>
              <a:t>+</a:t>
            </a:r>
            <a:endParaRPr sz="1600" dirty="0">
              <a:latin typeface="Microsoft YaHei" panose="020B0503020204020204" pitchFamily="34" charset="-122"/>
              <a:ea typeface="Microsoft YaHei" panose="020B0503020204020204" pitchFamily="34" charset="-122"/>
              <a:cs typeface="Noto Sans CJK JP Regular"/>
            </a:endParaRPr>
          </a:p>
        </p:txBody>
      </p:sp>
      <p:sp>
        <p:nvSpPr>
          <p:cNvPr id="10" name="object 10"/>
          <p:cNvSpPr/>
          <p:nvPr/>
        </p:nvSpPr>
        <p:spPr>
          <a:xfrm>
            <a:off x="9020093" y="4077369"/>
            <a:ext cx="1643218" cy="61717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864540" y="4626664"/>
            <a:ext cx="1553598" cy="703034"/>
          </a:xfrm>
          <a:custGeom>
            <a:avLst/>
            <a:gdLst/>
            <a:ahLst/>
            <a:cxnLst/>
            <a:rect l="l" t="t" r="r" b="b"/>
            <a:pathLst>
              <a:path w="1435100" h="716279">
                <a:moveTo>
                  <a:pt x="1406639" y="157441"/>
                </a:moveTo>
                <a:lnTo>
                  <a:pt x="27851" y="157441"/>
                </a:lnTo>
                <a:lnTo>
                  <a:pt x="17011" y="159637"/>
                </a:lnTo>
                <a:lnTo>
                  <a:pt x="8158" y="165623"/>
                </a:lnTo>
                <a:lnTo>
                  <a:pt x="2188" y="174501"/>
                </a:lnTo>
                <a:lnTo>
                  <a:pt x="0" y="185369"/>
                </a:lnTo>
                <a:lnTo>
                  <a:pt x="0" y="688080"/>
                </a:lnTo>
                <a:lnTo>
                  <a:pt x="2188" y="698948"/>
                </a:lnTo>
                <a:lnTo>
                  <a:pt x="8158" y="707826"/>
                </a:lnTo>
                <a:lnTo>
                  <a:pt x="17011" y="713812"/>
                </a:lnTo>
                <a:lnTo>
                  <a:pt x="27851" y="716008"/>
                </a:lnTo>
                <a:lnTo>
                  <a:pt x="1406639" y="716008"/>
                </a:lnTo>
                <a:lnTo>
                  <a:pt x="1417479" y="713812"/>
                </a:lnTo>
                <a:lnTo>
                  <a:pt x="1426332" y="707826"/>
                </a:lnTo>
                <a:lnTo>
                  <a:pt x="1432301" y="698948"/>
                </a:lnTo>
                <a:lnTo>
                  <a:pt x="1434490" y="688080"/>
                </a:lnTo>
                <a:lnTo>
                  <a:pt x="1434490" y="185369"/>
                </a:lnTo>
                <a:lnTo>
                  <a:pt x="1432301" y="174501"/>
                </a:lnTo>
                <a:lnTo>
                  <a:pt x="1426332" y="165623"/>
                </a:lnTo>
                <a:lnTo>
                  <a:pt x="1417479" y="159637"/>
                </a:lnTo>
                <a:lnTo>
                  <a:pt x="1406639" y="157441"/>
                </a:lnTo>
                <a:close/>
              </a:path>
              <a:path w="1435100" h="716279">
                <a:moveTo>
                  <a:pt x="1304823" y="0"/>
                </a:moveTo>
                <a:lnTo>
                  <a:pt x="1249133" y="157441"/>
                </a:lnTo>
                <a:lnTo>
                  <a:pt x="1360512" y="157441"/>
                </a:lnTo>
                <a:lnTo>
                  <a:pt x="1304823" y="0"/>
                </a:lnTo>
                <a:close/>
              </a:path>
            </a:pathLst>
          </a:custGeom>
          <a:solidFill>
            <a:srgbClr val="0072A9"/>
          </a:solidFill>
        </p:spPr>
        <p:txBody>
          <a:bodyPr wrap="square" lIns="0" tIns="0" rIns="0" bIns="0" rtlCol="0"/>
          <a:lstStyle/>
          <a:p>
            <a:endParaRPr/>
          </a:p>
        </p:txBody>
      </p:sp>
      <p:sp>
        <p:nvSpPr>
          <p:cNvPr id="12" name="object 12"/>
          <p:cNvSpPr/>
          <p:nvPr/>
        </p:nvSpPr>
        <p:spPr>
          <a:xfrm>
            <a:off x="5144402" y="4632261"/>
            <a:ext cx="1875502" cy="697437"/>
          </a:xfrm>
          <a:custGeom>
            <a:avLst/>
            <a:gdLst/>
            <a:ahLst/>
            <a:cxnLst/>
            <a:rect l="l" t="t" r="r" b="b"/>
            <a:pathLst>
              <a:path w="1435100" h="716279">
                <a:moveTo>
                  <a:pt x="1406639" y="157441"/>
                </a:moveTo>
                <a:lnTo>
                  <a:pt x="27851" y="157441"/>
                </a:lnTo>
                <a:lnTo>
                  <a:pt x="17011" y="159637"/>
                </a:lnTo>
                <a:lnTo>
                  <a:pt x="8158" y="165623"/>
                </a:lnTo>
                <a:lnTo>
                  <a:pt x="2188" y="174501"/>
                </a:lnTo>
                <a:lnTo>
                  <a:pt x="0" y="185369"/>
                </a:lnTo>
                <a:lnTo>
                  <a:pt x="0" y="688080"/>
                </a:lnTo>
                <a:lnTo>
                  <a:pt x="2188" y="698948"/>
                </a:lnTo>
                <a:lnTo>
                  <a:pt x="8158" y="707826"/>
                </a:lnTo>
                <a:lnTo>
                  <a:pt x="17011" y="713812"/>
                </a:lnTo>
                <a:lnTo>
                  <a:pt x="27851" y="716008"/>
                </a:lnTo>
                <a:lnTo>
                  <a:pt x="1406639" y="716008"/>
                </a:lnTo>
                <a:lnTo>
                  <a:pt x="1417479" y="713812"/>
                </a:lnTo>
                <a:lnTo>
                  <a:pt x="1426332" y="707826"/>
                </a:lnTo>
                <a:lnTo>
                  <a:pt x="1432301" y="698948"/>
                </a:lnTo>
                <a:lnTo>
                  <a:pt x="1434490" y="688080"/>
                </a:lnTo>
                <a:lnTo>
                  <a:pt x="1434490" y="185369"/>
                </a:lnTo>
                <a:lnTo>
                  <a:pt x="1432301" y="174501"/>
                </a:lnTo>
                <a:lnTo>
                  <a:pt x="1426332" y="165623"/>
                </a:lnTo>
                <a:lnTo>
                  <a:pt x="1417479" y="159637"/>
                </a:lnTo>
                <a:lnTo>
                  <a:pt x="1406639" y="157441"/>
                </a:lnTo>
                <a:close/>
              </a:path>
              <a:path w="1435100" h="716279">
                <a:moveTo>
                  <a:pt x="129667" y="0"/>
                </a:moveTo>
                <a:lnTo>
                  <a:pt x="73977" y="157441"/>
                </a:lnTo>
                <a:lnTo>
                  <a:pt x="185356" y="157441"/>
                </a:lnTo>
                <a:lnTo>
                  <a:pt x="129667" y="0"/>
                </a:lnTo>
                <a:close/>
              </a:path>
            </a:pathLst>
          </a:custGeom>
          <a:solidFill>
            <a:srgbClr val="0072A9"/>
          </a:solidFill>
        </p:spPr>
        <p:txBody>
          <a:bodyPr wrap="square" lIns="0" tIns="0" rIns="0" bIns="0" rtlCol="0"/>
          <a:lstStyle/>
          <a:p>
            <a:endParaRPr/>
          </a:p>
        </p:txBody>
      </p:sp>
      <p:sp>
        <p:nvSpPr>
          <p:cNvPr id="13" name="object 13"/>
          <p:cNvSpPr txBox="1"/>
          <p:nvPr/>
        </p:nvSpPr>
        <p:spPr>
          <a:xfrm>
            <a:off x="5471816" y="4940413"/>
            <a:ext cx="1673865" cy="196876"/>
          </a:xfrm>
          <a:prstGeom prst="rect">
            <a:avLst/>
          </a:prstGeom>
        </p:spPr>
        <p:txBody>
          <a:bodyPr vert="horz" wrap="square" lIns="0" tIns="12092" rIns="0" bIns="0" rtlCol="0">
            <a:spAutoFit/>
          </a:bodyPr>
          <a:lstStyle/>
          <a:p>
            <a:pPr algn="ctr">
              <a:spcBef>
                <a:spcPts val="95"/>
              </a:spcBef>
            </a:pPr>
            <a:r>
              <a:rPr sz="1200" spc="91" dirty="0" err="1">
                <a:solidFill>
                  <a:srgbClr val="FFFFFF"/>
                </a:solidFill>
                <a:latin typeface="Microsoft YaHei" panose="020B0503020204020204" pitchFamily="34" charset="-122"/>
                <a:ea typeface="Microsoft YaHei" panose="020B0503020204020204" pitchFamily="34" charset="-122"/>
                <a:cs typeface="Noto Sans CJK JP Regular"/>
              </a:rPr>
              <a:t>A</a:t>
            </a:r>
            <a:r>
              <a:rPr sz="1200" spc="73" dirty="0" err="1">
                <a:solidFill>
                  <a:srgbClr val="FFFFFF"/>
                </a:solidFill>
                <a:latin typeface="Microsoft YaHei" panose="020B0503020204020204" pitchFamily="34" charset="-122"/>
                <a:ea typeface="Microsoft YaHei" panose="020B0503020204020204" pitchFamily="34" charset="-122"/>
                <a:cs typeface="Noto Sans CJK JP Regular"/>
              </a:rPr>
              <a:t>VSP</a:t>
            </a:r>
            <a:r>
              <a:rPr lang="en-US" altLang="zh-Hans" sz="1200" spc="73" dirty="0" err="1">
                <a:solidFill>
                  <a:srgbClr val="FFFFFF"/>
                </a:solidFill>
                <a:latin typeface="Microsoft YaHei" panose="020B0503020204020204" pitchFamily="34" charset="-122"/>
                <a:ea typeface="Microsoft YaHei" panose="020B0503020204020204" pitchFamily="34" charset="-122"/>
                <a:cs typeface="Noto Sans CJK JP Regular"/>
              </a:rPr>
              <a:t>eech</a:t>
            </a:r>
            <a:r>
              <a:rPr lang="en-US" altLang="zh-CN" sz="1200" spc="73" dirty="0">
                <a:solidFill>
                  <a:srgbClr val="FFFFFF"/>
                </a:solidFill>
                <a:latin typeface="Microsoft YaHei" panose="020B0503020204020204" pitchFamily="34" charset="-122"/>
                <a:ea typeface="Microsoft YaHei" panose="020B0503020204020204" pitchFamily="34" charset="-122"/>
                <a:cs typeface="Noto Sans CJK JP Regular"/>
              </a:rPr>
              <a:t> Dataset</a:t>
            </a:r>
            <a:endParaRPr sz="1200" dirty="0">
              <a:latin typeface="Microsoft YaHei" panose="020B0503020204020204" pitchFamily="34" charset="-122"/>
              <a:ea typeface="Microsoft YaHei" panose="020B0503020204020204" pitchFamily="34" charset="-122"/>
              <a:cs typeface="Noto Sans CJK JP Regular"/>
            </a:endParaRPr>
          </a:p>
        </p:txBody>
      </p:sp>
      <p:sp>
        <p:nvSpPr>
          <p:cNvPr id="14" name="object 14"/>
          <p:cNvSpPr/>
          <p:nvPr/>
        </p:nvSpPr>
        <p:spPr>
          <a:xfrm>
            <a:off x="9044807" y="4626664"/>
            <a:ext cx="1618503" cy="703034"/>
          </a:xfrm>
          <a:custGeom>
            <a:avLst/>
            <a:gdLst/>
            <a:ahLst/>
            <a:cxnLst/>
            <a:rect l="l" t="t" r="r" b="b"/>
            <a:pathLst>
              <a:path w="1435100" h="693420">
                <a:moveTo>
                  <a:pt x="1406652" y="134226"/>
                </a:moveTo>
                <a:lnTo>
                  <a:pt x="27851" y="134226"/>
                </a:lnTo>
                <a:lnTo>
                  <a:pt x="17011" y="136421"/>
                </a:lnTo>
                <a:lnTo>
                  <a:pt x="8158" y="142408"/>
                </a:lnTo>
                <a:lnTo>
                  <a:pt x="2188" y="151285"/>
                </a:lnTo>
                <a:lnTo>
                  <a:pt x="0" y="162153"/>
                </a:lnTo>
                <a:lnTo>
                  <a:pt x="0" y="664865"/>
                </a:lnTo>
                <a:lnTo>
                  <a:pt x="2188" y="675733"/>
                </a:lnTo>
                <a:lnTo>
                  <a:pt x="8158" y="684610"/>
                </a:lnTo>
                <a:lnTo>
                  <a:pt x="17011" y="690597"/>
                </a:lnTo>
                <a:lnTo>
                  <a:pt x="27851" y="692792"/>
                </a:lnTo>
                <a:lnTo>
                  <a:pt x="1406652" y="692792"/>
                </a:lnTo>
                <a:lnTo>
                  <a:pt x="1417490" y="690597"/>
                </a:lnTo>
                <a:lnTo>
                  <a:pt x="1426338" y="684610"/>
                </a:lnTo>
                <a:lnTo>
                  <a:pt x="1432303" y="675733"/>
                </a:lnTo>
                <a:lnTo>
                  <a:pt x="1434490" y="664865"/>
                </a:lnTo>
                <a:lnTo>
                  <a:pt x="1434490" y="162153"/>
                </a:lnTo>
                <a:lnTo>
                  <a:pt x="1432303" y="151285"/>
                </a:lnTo>
                <a:lnTo>
                  <a:pt x="1426338" y="142408"/>
                </a:lnTo>
                <a:lnTo>
                  <a:pt x="1417490" y="136421"/>
                </a:lnTo>
                <a:lnTo>
                  <a:pt x="1406652" y="134226"/>
                </a:lnTo>
                <a:close/>
              </a:path>
              <a:path w="1435100" h="693420">
                <a:moveTo>
                  <a:pt x="1157414" y="0"/>
                </a:moveTo>
                <a:lnTo>
                  <a:pt x="1101725" y="134226"/>
                </a:lnTo>
                <a:lnTo>
                  <a:pt x="1213103" y="134226"/>
                </a:lnTo>
                <a:lnTo>
                  <a:pt x="1157414" y="0"/>
                </a:lnTo>
                <a:close/>
              </a:path>
            </a:pathLst>
          </a:custGeom>
          <a:solidFill>
            <a:srgbClr val="0072A9"/>
          </a:solidFill>
        </p:spPr>
        <p:txBody>
          <a:bodyPr wrap="square" lIns="0" tIns="0" rIns="0" bIns="0" rtlCol="0"/>
          <a:lstStyle/>
          <a:p>
            <a:endParaRPr/>
          </a:p>
        </p:txBody>
      </p:sp>
      <p:sp>
        <p:nvSpPr>
          <p:cNvPr id="15" name="object 15"/>
          <p:cNvSpPr txBox="1"/>
          <p:nvPr/>
        </p:nvSpPr>
        <p:spPr>
          <a:xfrm>
            <a:off x="9179419" y="4924727"/>
            <a:ext cx="1413552" cy="196876"/>
          </a:xfrm>
          <a:prstGeom prst="rect">
            <a:avLst/>
          </a:prstGeom>
        </p:spPr>
        <p:txBody>
          <a:bodyPr vert="horz" wrap="square" lIns="0" tIns="12092" rIns="0" bIns="0" rtlCol="0">
            <a:spAutoFit/>
          </a:bodyPr>
          <a:lstStyle/>
          <a:p>
            <a:pPr marL="11516">
              <a:spcBef>
                <a:spcPts val="95"/>
              </a:spcBef>
            </a:pPr>
            <a:r>
              <a:rPr sz="1200" spc="36" dirty="0" err="1">
                <a:solidFill>
                  <a:srgbClr val="FFFFFF"/>
                </a:solidFill>
                <a:latin typeface="Microsoft YaHei" panose="020B0503020204020204" pitchFamily="34" charset="-122"/>
                <a:ea typeface="Microsoft YaHei" panose="020B0503020204020204" pitchFamily="34" charset="-122"/>
                <a:cs typeface="Noto Sans CJK JP Regular"/>
              </a:rPr>
              <a:t>AudioSet</a:t>
            </a:r>
            <a:r>
              <a:rPr lang="en-US" altLang="zh-CN" sz="1200" spc="36" dirty="0">
                <a:solidFill>
                  <a:srgbClr val="FFFFFF"/>
                </a:solidFill>
                <a:latin typeface="Microsoft YaHei" panose="020B0503020204020204" pitchFamily="34" charset="-122"/>
                <a:ea typeface="Microsoft YaHei" panose="020B0503020204020204" pitchFamily="34" charset="-122"/>
                <a:cs typeface="Noto Sans CJK JP Regular"/>
              </a:rPr>
              <a:t> Dataset</a:t>
            </a:r>
            <a:endParaRPr sz="1200" dirty="0">
              <a:latin typeface="Microsoft YaHei" panose="020B0503020204020204" pitchFamily="34" charset="-122"/>
              <a:ea typeface="Microsoft YaHei" panose="020B0503020204020204" pitchFamily="34" charset="-122"/>
              <a:cs typeface="Noto Sans CJK JP Regular"/>
            </a:endParaRPr>
          </a:p>
        </p:txBody>
      </p:sp>
      <p:sp>
        <p:nvSpPr>
          <p:cNvPr id="18" name="object 18"/>
          <p:cNvSpPr txBox="1"/>
          <p:nvPr/>
        </p:nvSpPr>
        <p:spPr>
          <a:xfrm>
            <a:off x="994705" y="4114968"/>
            <a:ext cx="2681448" cy="557222"/>
          </a:xfrm>
          <a:prstGeom prst="rect">
            <a:avLst/>
          </a:prstGeom>
        </p:spPr>
        <p:txBody>
          <a:bodyPr vert="horz" wrap="square" lIns="0" tIns="61613" rIns="0" bIns="0" rtlCol="0">
            <a:spAutoFit/>
          </a:bodyPr>
          <a:lstStyle/>
          <a:p>
            <a:pPr marL="15547" algn="ctr">
              <a:spcBef>
                <a:spcPts val="485"/>
              </a:spcBef>
            </a:pPr>
            <a:r>
              <a:rPr lang="en-US" sz="1400" spc="59" dirty="0">
                <a:latin typeface="Microsoft YaHei" panose="020B0503020204020204" pitchFamily="34" charset="-122"/>
                <a:ea typeface="Microsoft YaHei" panose="020B0503020204020204" pitchFamily="34" charset="-122"/>
                <a:cs typeface="Noto Sans CJK JP Regular"/>
              </a:rPr>
              <a:t>training / testing data</a:t>
            </a:r>
          </a:p>
          <a:p>
            <a:pPr marL="15547" algn="ctr">
              <a:spcBef>
                <a:spcPts val="485"/>
              </a:spcBef>
            </a:pPr>
            <a:r>
              <a:rPr lang="en-US" sz="1400" spc="59" dirty="0">
                <a:latin typeface="Microsoft YaHei" panose="020B0503020204020204" pitchFamily="34" charset="-122"/>
                <a:ea typeface="Microsoft YaHei" panose="020B0503020204020204" pitchFamily="34" charset="-122"/>
                <a:cs typeface="Noto Sans CJK JP Regular"/>
              </a:rPr>
              <a:t>  (two speaker +noise) </a:t>
            </a:r>
            <a:endParaRPr sz="1400" dirty="0">
              <a:latin typeface="Microsoft YaHei" panose="020B0503020204020204" pitchFamily="34" charset="-122"/>
              <a:ea typeface="Microsoft YaHei" panose="020B0503020204020204" pitchFamily="34" charset="-122"/>
              <a:cs typeface="Noto Sans CJK JP Regular"/>
            </a:endParaRPr>
          </a:p>
        </p:txBody>
      </p:sp>
      <p:grpSp>
        <p:nvGrpSpPr>
          <p:cNvPr id="32" name="组合 31">
            <a:extLst>
              <a:ext uri="{FF2B5EF4-FFF2-40B4-BE49-F238E27FC236}">
                <a16:creationId xmlns:a16="http://schemas.microsoft.com/office/drawing/2014/main" id="{1CC9D2AC-6417-E344-A73E-1B023008DC22}"/>
              </a:ext>
            </a:extLst>
          </p:cNvPr>
          <p:cNvGrpSpPr/>
          <p:nvPr/>
        </p:nvGrpSpPr>
        <p:grpSpPr>
          <a:xfrm>
            <a:off x="1249128" y="1025987"/>
            <a:ext cx="2450676" cy="578422"/>
            <a:chOff x="1249128" y="956712"/>
            <a:chExt cx="2133304" cy="531987"/>
          </a:xfrm>
        </p:grpSpPr>
        <p:sp>
          <p:nvSpPr>
            <p:cNvPr id="29" name="object 6">
              <a:extLst>
                <a:ext uri="{FF2B5EF4-FFF2-40B4-BE49-F238E27FC236}">
                  <a16:creationId xmlns:a16="http://schemas.microsoft.com/office/drawing/2014/main" id="{7DF874AF-27AF-F845-9E85-86635E961D42}"/>
                </a:ext>
              </a:extLst>
            </p:cNvPr>
            <p:cNvSpPr/>
            <p:nvPr/>
          </p:nvSpPr>
          <p:spPr>
            <a:xfrm>
              <a:off x="1249128" y="956712"/>
              <a:ext cx="2133304" cy="531987"/>
            </a:xfrm>
            <a:prstGeom prst="rect">
              <a:avLst/>
            </a:prstGeom>
            <a:blipFill>
              <a:blip r:embed="rId6" cstate="print"/>
              <a:stretch>
                <a:fillRect/>
              </a:stretch>
            </a:blipFill>
          </p:spPr>
          <p:txBody>
            <a:bodyPr wrap="square" lIns="0" tIns="0" rIns="0" bIns="0" rtlCol="0"/>
            <a:lstStyle/>
            <a:p>
              <a:endParaRPr/>
            </a:p>
          </p:txBody>
        </p:sp>
        <p:sp>
          <p:nvSpPr>
            <p:cNvPr id="30" name="object 7">
              <a:extLst>
                <a:ext uri="{FF2B5EF4-FFF2-40B4-BE49-F238E27FC236}">
                  <a16:creationId xmlns:a16="http://schemas.microsoft.com/office/drawing/2014/main" id="{188A8768-2E92-534A-8D16-409A84E5E372}"/>
                </a:ext>
              </a:extLst>
            </p:cNvPr>
            <p:cNvSpPr/>
            <p:nvPr/>
          </p:nvSpPr>
          <p:spPr>
            <a:xfrm>
              <a:off x="1251477" y="956712"/>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grpSp>
      <p:sp>
        <p:nvSpPr>
          <p:cNvPr id="31" name="object 8">
            <a:extLst>
              <a:ext uri="{FF2B5EF4-FFF2-40B4-BE49-F238E27FC236}">
                <a16:creationId xmlns:a16="http://schemas.microsoft.com/office/drawing/2014/main" id="{60F53CB1-FA56-5C44-8EC9-9DBA0C1FE39B}"/>
              </a:ext>
            </a:extLst>
          </p:cNvPr>
          <p:cNvSpPr txBox="1"/>
          <p:nvPr/>
        </p:nvSpPr>
        <p:spPr>
          <a:xfrm>
            <a:off x="1380631" y="1159032"/>
            <a:ext cx="2333240" cy="257269"/>
          </a:xfrm>
          <a:prstGeom prst="rect">
            <a:avLst/>
          </a:prstGeom>
        </p:spPr>
        <p:txBody>
          <a:bodyPr vert="horz" wrap="square" lIns="0" tIns="10941" rIns="0" bIns="0" rtlCol="0">
            <a:spAutoFit/>
          </a:bodyPr>
          <a:lstStyle/>
          <a:p>
            <a:pPr marL="46065" marR="4607" indent="-35125">
              <a:spcBef>
                <a:spcPts val="86"/>
              </a:spcBef>
            </a:pPr>
            <a:r>
              <a:rPr lang="en-US" altLang="zh-Hans" sz="1600" spc="32" dirty="0">
                <a:solidFill>
                  <a:schemeClr val="bg1"/>
                </a:solidFill>
                <a:latin typeface="Microsoft YaHei" panose="020B0503020204020204" pitchFamily="34" charset="-122"/>
                <a:ea typeface="Microsoft YaHei" panose="020B0503020204020204" pitchFamily="34" charset="-122"/>
                <a:cs typeface="Noto Sans CJK JP Regular"/>
              </a:rPr>
              <a:t>Experiment Methods</a:t>
            </a:r>
            <a:endParaRPr sz="1600" dirty="0">
              <a:solidFill>
                <a:schemeClr val="bg1"/>
              </a:solidFill>
              <a:latin typeface="Microsoft YaHei" panose="020B0503020204020204" pitchFamily="34" charset="-122"/>
              <a:ea typeface="Microsoft YaHei" panose="020B0503020204020204" pitchFamily="34" charset="-122"/>
              <a:cs typeface="Noto Sans CJK JP Regular"/>
            </a:endParaRPr>
          </a:p>
        </p:txBody>
      </p:sp>
      <p:sp>
        <p:nvSpPr>
          <p:cNvPr id="33" name="文本框 32">
            <a:extLst>
              <a:ext uri="{FF2B5EF4-FFF2-40B4-BE49-F238E27FC236}">
                <a16:creationId xmlns:a16="http://schemas.microsoft.com/office/drawing/2014/main" id="{101AD3E3-55F1-4647-9193-94A315AD677B}"/>
              </a:ext>
            </a:extLst>
          </p:cNvPr>
          <p:cNvSpPr txBox="1"/>
          <p:nvPr/>
        </p:nvSpPr>
        <p:spPr>
          <a:xfrm>
            <a:off x="3460652" y="4255645"/>
            <a:ext cx="349348" cy="307777"/>
          </a:xfrm>
          <a:prstGeom prst="rect">
            <a:avLst/>
          </a:prstGeom>
          <a:noFill/>
        </p:spPr>
        <p:txBody>
          <a:bodyPr wrap="square" rtlCol="0">
            <a:spAutoFit/>
          </a:bodyPr>
          <a:lstStyle/>
          <a:p>
            <a:r>
              <a:rPr kumimoji="1" lang="en-US" altLang="zh-CN" sz="1400" dirty="0"/>
              <a:t>=</a:t>
            </a:r>
            <a:endParaRPr kumimoji="1" lang="zh-CN" altLang="en-US" sz="1400" dirty="0"/>
          </a:p>
        </p:txBody>
      </p:sp>
      <p:grpSp>
        <p:nvGrpSpPr>
          <p:cNvPr id="44" name="组合 43">
            <a:extLst>
              <a:ext uri="{FF2B5EF4-FFF2-40B4-BE49-F238E27FC236}">
                <a16:creationId xmlns:a16="http://schemas.microsoft.com/office/drawing/2014/main" id="{2BAE61F8-29E7-0949-BC16-C911617F7A42}"/>
              </a:ext>
            </a:extLst>
          </p:cNvPr>
          <p:cNvGrpSpPr/>
          <p:nvPr/>
        </p:nvGrpSpPr>
        <p:grpSpPr>
          <a:xfrm>
            <a:off x="0" y="284428"/>
            <a:ext cx="12192000" cy="6573572"/>
            <a:chOff x="0" y="284428"/>
            <a:chExt cx="12192000" cy="6573572"/>
          </a:xfrm>
        </p:grpSpPr>
        <p:grpSp>
          <p:nvGrpSpPr>
            <p:cNvPr id="34" name="组合 33">
              <a:extLst>
                <a:ext uri="{FF2B5EF4-FFF2-40B4-BE49-F238E27FC236}">
                  <a16:creationId xmlns:a16="http://schemas.microsoft.com/office/drawing/2014/main" id="{43698CB6-3D51-A245-9EDE-F4D0A213F44E}"/>
                </a:ext>
              </a:extLst>
            </p:cNvPr>
            <p:cNvGrpSpPr/>
            <p:nvPr/>
          </p:nvGrpSpPr>
          <p:grpSpPr>
            <a:xfrm>
              <a:off x="0" y="284428"/>
              <a:ext cx="12192000" cy="6573572"/>
              <a:chOff x="0" y="284428"/>
              <a:chExt cx="12192000" cy="6573572"/>
            </a:xfrm>
          </p:grpSpPr>
          <p:sp>
            <p:nvSpPr>
              <p:cNvPr id="35" name="矩形 34">
                <a:extLst>
                  <a:ext uri="{FF2B5EF4-FFF2-40B4-BE49-F238E27FC236}">
                    <a16:creationId xmlns:a16="http://schemas.microsoft.com/office/drawing/2014/main" id="{E62BDB5F-6A59-DD4D-B7AD-E49748E48B31}"/>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7" name="组合 36">
                <a:extLst>
                  <a:ext uri="{FF2B5EF4-FFF2-40B4-BE49-F238E27FC236}">
                    <a16:creationId xmlns:a16="http://schemas.microsoft.com/office/drawing/2014/main" id="{BA0115DA-4E05-1F4B-BDF2-FFD6E42394DA}"/>
                  </a:ext>
                </a:extLst>
              </p:cNvPr>
              <p:cNvGrpSpPr>
                <a:grpSpLocks/>
              </p:cNvGrpSpPr>
              <p:nvPr/>
            </p:nvGrpSpPr>
            <p:grpSpPr bwMode="auto">
              <a:xfrm>
                <a:off x="550862" y="284428"/>
                <a:ext cx="3105456" cy="585788"/>
                <a:chOff x="551544" y="82976"/>
                <a:chExt cx="2496750" cy="584775"/>
              </a:xfrm>
            </p:grpSpPr>
            <p:sp>
              <p:nvSpPr>
                <p:cNvPr id="41" name="文本框 12">
                  <a:extLst>
                    <a:ext uri="{FF2B5EF4-FFF2-40B4-BE49-F238E27FC236}">
                      <a16:creationId xmlns:a16="http://schemas.microsoft.com/office/drawing/2014/main" id="{6459452F-2CD9-BF4B-A621-6B23D5C6F90D}"/>
                    </a:ext>
                  </a:extLst>
                </p:cNvPr>
                <p:cNvSpPr txBox="1">
                  <a:spLocks noChangeArrowheads="1"/>
                </p:cNvSpPr>
                <p:nvPr/>
              </p:nvSpPr>
              <p:spPr bwMode="auto">
                <a:xfrm>
                  <a:off x="1112324" y="111278"/>
                  <a:ext cx="193597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Experiments</a:t>
                  </a:r>
                  <a:endParaRPr lang="zh-CN" altLang="en-US" dirty="0">
                    <a:solidFill>
                      <a:srgbClr val="044875"/>
                    </a:solidFill>
                    <a:latin typeface="微软雅黑" pitchFamily="34" charset="-122"/>
                    <a:ea typeface="微软雅黑" pitchFamily="34" charset="-122"/>
                  </a:endParaRPr>
                </a:p>
              </p:txBody>
            </p:sp>
            <p:sp>
              <p:nvSpPr>
                <p:cNvPr id="42" name="文本框 41">
                  <a:extLst>
                    <a:ext uri="{FF2B5EF4-FFF2-40B4-BE49-F238E27FC236}">
                      <a16:creationId xmlns:a16="http://schemas.microsoft.com/office/drawing/2014/main" id="{385B5B46-58BB-C541-9F2C-DC3043EB0C2A}"/>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5</a:t>
                  </a:r>
                  <a:endParaRPr lang="zh-CN" altLang="en-US" sz="3200" dirty="0">
                    <a:solidFill>
                      <a:schemeClr val="bg2">
                        <a:lumMod val="25000"/>
                      </a:schemeClr>
                    </a:solidFill>
                    <a:latin typeface="Impact" panose="020B0806030902050204" pitchFamily="34" charset="0"/>
                    <a:ea typeface="+mn-ea"/>
                  </a:endParaRPr>
                </a:p>
              </p:txBody>
            </p:sp>
          </p:grpSp>
          <p:sp>
            <p:nvSpPr>
              <p:cNvPr id="38" name="矩形 37">
                <a:extLst>
                  <a:ext uri="{FF2B5EF4-FFF2-40B4-BE49-F238E27FC236}">
                    <a16:creationId xmlns:a16="http://schemas.microsoft.com/office/drawing/2014/main" id="{9591B3DF-39B6-3F43-A509-2D1A69B91B15}"/>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矩形 38">
                <a:extLst>
                  <a:ext uri="{FF2B5EF4-FFF2-40B4-BE49-F238E27FC236}">
                    <a16:creationId xmlns:a16="http://schemas.microsoft.com/office/drawing/2014/main" id="{68B76BFA-B3EC-3246-820B-5FCA2774E2C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3" name="矩形 42">
              <a:extLst>
                <a:ext uri="{FF2B5EF4-FFF2-40B4-BE49-F238E27FC236}">
                  <a16:creationId xmlns:a16="http://schemas.microsoft.com/office/drawing/2014/main" id="{D53D52E8-5964-724E-B714-69BD5D752C9C}"/>
                </a:ext>
              </a:extLst>
            </p:cNvPr>
            <p:cNvSpPr/>
            <p:nvPr/>
          </p:nvSpPr>
          <p:spPr>
            <a:xfrm>
              <a:off x="3810000" y="460657"/>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20493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0" name="组合 69"/>
          <p:cNvGrpSpPr>
            <a:grpSpLocks/>
          </p:cNvGrpSpPr>
          <p:nvPr/>
        </p:nvGrpSpPr>
        <p:grpSpPr bwMode="auto">
          <a:xfrm>
            <a:off x="312738" y="2593975"/>
            <a:ext cx="4843462" cy="712788"/>
            <a:chOff x="6298049" y="1397569"/>
            <a:chExt cx="4842391" cy="712882"/>
          </a:xfrm>
        </p:grpSpPr>
        <p:sp>
          <p:nvSpPr>
            <p:cNvPr id="20" name="Freeform 74"/>
            <p:cNvSpPr>
              <a:spLocks noEditPoints="1"/>
            </p:cNvSpPr>
            <p:nvPr/>
          </p:nvSpPr>
          <p:spPr bwMode="auto">
            <a:xfrm>
              <a:off x="7321760" y="1592858"/>
              <a:ext cx="538044" cy="350883"/>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156" name="文本框 20"/>
            <p:cNvSpPr txBox="1">
              <a:spLocks noChangeArrowheads="1"/>
            </p:cNvSpPr>
            <p:nvPr/>
          </p:nvSpPr>
          <p:spPr bwMode="auto">
            <a:xfrm>
              <a:off x="8157796" y="1506484"/>
              <a:ext cx="26976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Hans" dirty="0">
                  <a:solidFill>
                    <a:srgbClr val="044875"/>
                  </a:solidFill>
                  <a:latin typeface="微软雅黑" pitchFamily="34" charset="-122"/>
                  <a:ea typeface="微软雅黑" pitchFamily="34" charset="-122"/>
                </a:rPr>
                <a:t>Background</a:t>
              </a:r>
              <a:endParaRPr lang="zh-CN" altLang="en-US" dirty="0">
                <a:solidFill>
                  <a:srgbClr val="044875"/>
                </a:solidFill>
                <a:latin typeface="微软雅黑" pitchFamily="34" charset="-122"/>
                <a:ea typeface="微软雅黑" pitchFamily="34" charset="-122"/>
              </a:endParaRPr>
            </a:p>
          </p:txBody>
        </p:sp>
        <p:sp>
          <p:nvSpPr>
            <p:cNvPr id="18" name="矩形 17"/>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3" name="直接连接符 22"/>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9" name="组合 68"/>
            <p:cNvGrpSpPr>
              <a:grpSpLocks/>
            </p:cNvGrpSpPr>
            <p:nvPr/>
          </p:nvGrpSpPr>
          <p:grpSpPr bwMode="auto">
            <a:xfrm>
              <a:off x="6298049" y="1397569"/>
              <a:ext cx="919239" cy="712882"/>
              <a:chOff x="6191369" y="1397569"/>
              <a:chExt cx="919239" cy="712882"/>
            </a:xfrm>
          </p:grpSpPr>
          <p:sp>
            <p:nvSpPr>
              <p:cNvPr id="68" name="矩形 6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61" name="文本框 1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01</a:t>
                </a:r>
                <a:endParaRPr lang="zh-CN" altLang="en-US" sz="3600">
                  <a:solidFill>
                    <a:srgbClr val="044875"/>
                  </a:solidFill>
                  <a:latin typeface="Impact" pitchFamily="34" charset="0"/>
                </a:endParaRPr>
              </a:p>
            </p:txBody>
          </p:sp>
        </p:grpSp>
      </p:grpSp>
      <p:grpSp>
        <p:nvGrpSpPr>
          <p:cNvPr id="17" name="组合 16"/>
          <p:cNvGrpSpPr>
            <a:grpSpLocks/>
          </p:cNvGrpSpPr>
          <p:nvPr/>
        </p:nvGrpSpPr>
        <p:grpSpPr bwMode="auto">
          <a:xfrm>
            <a:off x="312738" y="3724275"/>
            <a:ext cx="4843462" cy="712788"/>
            <a:chOff x="309691" y="3938645"/>
            <a:chExt cx="4842391" cy="712882"/>
          </a:xfrm>
        </p:grpSpPr>
        <p:grpSp>
          <p:nvGrpSpPr>
            <p:cNvPr id="4147" name="组合 79"/>
            <p:cNvGrpSpPr>
              <a:grpSpLocks/>
            </p:cNvGrpSpPr>
            <p:nvPr/>
          </p:nvGrpSpPr>
          <p:grpSpPr bwMode="auto">
            <a:xfrm>
              <a:off x="309691" y="3938645"/>
              <a:ext cx="4842391" cy="712882"/>
              <a:chOff x="6298049" y="1397569"/>
              <a:chExt cx="4842391" cy="712882"/>
            </a:xfrm>
          </p:grpSpPr>
          <p:sp>
            <p:nvSpPr>
              <p:cNvPr id="4149" name="文本框 81"/>
              <p:cNvSpPr txBox="1">
                <a:spLocks noChangeArrowheads="1"/>
              </p:cNvSpPr>
              <p:nvPr/>
            </p:nvSpPr>
            <p:spPr bwMode="auto">
              <a:xfrm>
                <a:off x="8424066" y="1506484"/>
                <a:ext cx="24332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Dataset</a:t>
                </a:r>
                <a:endParaRPr lang="zh-CN" altLang="en-US" dirty="0">
                  <a:solidFill>
                    <a:srgbClr val="044875"/>
                  </a:solidFill>
                  <a:latin typeface="微软雅黑" pitchFamily="34" charset="-122"/>
                  <a:ea typeface="微软雅黑" pitchFamily="34" charset="-122"/>
                </a:endParaRPr>
              </a:p>
            </p:txBody>
          </p:sp>
          <p:sp>
            <p:nvSpPr>
              <p:cNvPr id="83" name="矩形 82"/>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84" name="直接连接符 83"/>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2" name="组合 84"/>
              <p:cNvGrpSpPr>
                <a:grpSpLocks/>
              </p:cNvGrpSpPr>
              <p:nvPr/>
            </p:nvGrpSpPr>
            <p:grpSpPr bwMode="auto">
              <a:xfrm>
                <a:off x="6298049" y="1397569"/>
                <a:ext cx="919239" cy="712882"/>
                <a:chOff x="6191369" y="1397569"/>
                <a:chExt cx="919239" cy="712882"/>
              </a:xfrm>
            </p:grpSpPr>
            <p:sp>
              <p:nvSpPr>
                <p:cNvPr id="86" name="矩形 85"/>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54" name="文本框 86"/>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03</a:t>
                  </a:r>
                  <a:endParaRPr lang="zh-CN" altLang="en-US" sz="3600">
                    <a:solidFill>
                      <a:srgbClr val="044875"/>
                    </a:solidFill>
                    <a:latin typeface="Impact" pitchFamily="34" charset="0"/>
                  </a:endParaRPr>
                </a:p>
              </p:txBody>
            </p:sp>
          </p:grpSp>
        </p:grpSp>
        <p:sp>
          <p:nvSpPr>
            <p:cNvPr id="141" name="Freeform 71"/>
            <p:cNvSpPr>
              <a:spLocks noEditPoints="1"/>
            </p:cNvSpPr>
            <p:nvPr/>
          </p:nvSpPr>
          <p:spPr bwMode="auto">
            <a:xfrm>
              <a:off x="1344512" y="4024381"/>
              <a:ext cx="511062" cy="541409"/>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25000"/>
              </a:schemeClr>
            </a:solidFill>
            <a:ln>
              <a:noFill/>
            </a:ln>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4" name="组合 23"/>
          <p:cNvGrpSpPr>
            <a:grpSpLocks/>
          </p:cNvGrpSpPr>
          <p:nvPr/>
        </p:nvGrpSpPr>
        <p:grpSpPr bwMode="auto">
          <a:xfrm>
            <a:off x="312738" y="4854575"/>
            <a:ext cx="4843462" cy="712788"/>
            <a:chOff x="6535248" y="4281002"/>
            <a:chExt cx="4842391" cy="712882"/>
          </a:xfrm>
        </p:grpSpPr>
        <p:grpSp>
          <p:nvGrpSpPr>
            <p:cNvPr id="4139" name="组合 116"/>
            <p:cNvGrpSpPr>
              <a:grpSpLocks/>
            </p:cNvGrpSpPr>
            <p:nvPr/>
          </p:nvGrpSpPr>
          <p:grpSpPr bwMode="auto">
            <a:xfrm>
              <a:off x="6535248" y="4281002"/>
              <a:ext cx="4842391" cy="712882"/>
              <a:chOff x="6298049" y="1397569"/>
              <a:chExt cx="4842391" cy="712882"/>
            </a:xfrm>
          </p:grpSpPr>
          <p:sp>
            <p:nvSpPr>
              <p:cNvPr id="4141" name="文本框 126"/>
              <p:cNvSpPr txBox="1">
                <a:spLocks noChangeArrowheads="1"/>
              </p:cNvSpPr>
              <p:nvPr/>
            </p:nvSpPr>
            <p:spPr bwMode="auto">
              <a:xfrm>
                <a:off x="8420767" y="1506484"/>
                <a:ext cx="2434631"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Experiments</a:t>
                </a:r>
                <a:endParaRPr lang="zh-CN" altLang="en-US" dirty="0">
                  <a:solidFill>
                    <a:srgbClr val="044875"/>
                  </a:solidFill>
                  <a:latin typeface="微软雅黑" pitchFamily="34" charset="-122"/>
                  <a:ea typeface="微软雅黑" pitchFamily="34" charset="-122"/>
                </a:endParaRPr>
              </a:p>
            </p:txBody>
          </p:sp>
          <p:sp>
            <p:nvSpPr>
              <p:cNvPr id="128" name="矩形 127"/>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9" name="直接连接符 128"/>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44" name="组合 129"/>
              <p:cNvGrpSpPr>
                <a:grpSpLocks/>
              </p:cNvGrpSpPr>
              <p:nvPr/>
            </p:nvGrpSpPr>
            <p:grpSpPr bwMode="auto">
              <a:xfrm>
                <a:off x="6298049" y="1397569"/>
                <a:ext cx="919239" cy="712882"/>
                <a:chOff x="6191369" y="1397569"/>
                <a:chExt cx="919239" cy="712882"/>
              </a:xfrm>
            </p:grpSpPr>
            <p:sp>
              <p:nvSpPr>
                <p:cNvPr id="131" name="矩形 130"/>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46" name="文本框 131"/>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05</a:t>
                  </a:r>
                  <a:endParaRPr lang="zh-CN" altLang="en-US" sz="3600">
                    <a:solidFill>
                      <a:srgbClr val="044875"/>
                    </a:solidFill>
                    <a:latin typeface="Impact" pitchFamily="34" charset="0"/>
                  </a:endParaRPr>
                </a:p>
              </p:txBody>
            </p:sp>
          </p:grpSp>
        </p:grpSp>
        <p:sp>
          <p:nvSpPr>
            <p:cNvPr id="143" name="Freeform 306"/>
            <p:cNvSpPr>
              <a:spLocks noEditPoints="1"/>
            </p:cNvSpPr>
            <p:nvPr/>
          </p:nvSpPr>
          <p:spPr bwMode="auto">
            <a:xfrm>
              <a:off x="7601812" y="4390554"/>
              <a:ext cx="539631" cy="536646"/>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25000"/>
              </a:schemeClr>
            </a:solidFill>
            <a:ln>
              <a:noFill/>
            </a:ln>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6" name="组合 15"/>
          <p:cNvGrpSpPr>
            <a:grpSpLocks/>
          </p:cNvGrpSpPr>
          <p:nvPr/>
        </p:nvGrpSpPr>
        <p:grpSpPr bwMode="auto">
          <a:xfrm>
            <a:off x="6916738" y="2593975"/>
            <a:ext cx="4843462" cy="712788"/>
            <a:chOff x="309691" y="2998271"/>
            <a:chExt cx="4842391" cy="712882"/>
          </a:xfrm>
        </p:grpSpPr>
        <p:grpSp>
          <p:nvGrpSpPr>
            <p:cNvPr id="4131" name="组合 71"/>
            <p:cNvGrpSpPr>
              <a:grpSpLocks/>
            </p:cNvGrpSpPr>
            <p:nvPr/>
          </p:nvGrpSpPr>
          <p:grpSpPr bwMode="auto">
            <a:xfrm>
              <a:off x="309691" y="2998271"/>
              <a:ext cx="4842391" cy="712882"/>
              <a:chOff x="6298049" y="1397569"/>
              <a:chExt cx="4842391" cy="712882"/>
            </a:xfrm>
          </p:grpSpPr>
          <p:sp>
            <p:nvSpPr>
              <p:cNvPr id="4133" name="文本框 73"/>
              <p:cNvSpPr txBox="1">
                <a:spLocks noChangeArrowheads="1"/>
              </p:cNvSpPr>
              <p:nvPr/>
            </p:nvSpPr>
            <p:spPr bwMode="auto">
              <a:xfrm>
                <a:off x="8359630" y="1506483"/>
                <a:ext cx="2509584"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Related</a:t>
                </a:r>
                <a:r>
                  <a:rPr lang="zh-Hans" altLang="en-US" dirty="0">
                    <a:solidFill>
                      <a:srgbClr val="044875"/>
                    </a:solidFill>
                    <a:latin typeface="微软雅黑" pitchFamily="34" charset="-122"/>
                    <a:ea typeface="微软雅黑" pitchFamily="34" charset="-122"/>
                  </a:rPr>
                  <a:t> </a:t>
                </a:r>
                <a:r>
                  <a:rPr lang="en-US" altLang="zh-Hans" dirty="0">
                    <a:solidFill>
                      <a:srgbClr val="044875"/>
                    </a:solidFill>
                    <a:latin typeface="微软雅黑" pitchFamily="34" charset="-122"/>
                    <a:ea typeface="微软雅黑" pitchFamily="34" charset="-122"/>
                  </a:rPr>
                  <a:t>Work</a:t>
                </a:r>
                <a:endParaRPr lang="zh-CN" altLang="en-US" dirty="0">
                  <a:solidFill>
                    <a:srgbClr val="044875"/>
                  </a:solidFill>
                  <a:latin typeface="微软雅黑" pitchFamily="34" charset="-122"/>
                  <a:ea typeface="微软雅黑" pitchFamily="34" charset="-122"/>
                </a:endParaRPr>
              </a:p>
            </p:txBody>
          </p:sp>
          <p:sp>
            <p:nvSpPr>
              <p:cNvPr id="75" name="矩形 74"/>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6" name="直接连接符 75"/>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36" name="组合 76"/>
              <p:cNvGrpSpPr>
                <a:grpSpLocks/>
              </p:cNvGrpSpPr>
              <p:nvPr/>
            </p:nvGrpSpPr>
            <p:grpSpPr bwMode="auto">
              <a:xfrm>
                <a:off x="6298049" y="1397569"/>
                <a:ext cx="919239" cy="712882"/>
                <a:chOff x="6191369" y="1397569"/>
                <a:chExt cx="919239" cy="712882"/>
              </a:xfrm>
            </p:grpSpPr>
            <p:sp>
              <p:nvSpPr>
                <p:cNvPr id="78" name="矩形 7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38" name="文本框 7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02</a:t>
                  </a:r>
                  <a:endParaRPr lang="zh-CN" altLang="en-US" sz="3600">
                    <a:solidFill>
                      <a:srgbClr val="044875"/>
                    </a:solidFill>
                    <a:latin typeface="Impact" pitchFamily="34" charset="0"/>
                  </a:endParaRPr>
                </a:p>
              </p:txBody>
            </p:sp>
          </p:grpSp>
        </p:grpSp>
        <p:sp>
          <p:nvSpPr>
            <p:cNvPr id="140" name="Freeform 30"/>
            <p:cNvSpPr>
              <a:spLocks noEditPoints="1"/>
            </p:cNvSpPr>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2" name="组合 21"/>
          <p:cNvGrpSpPr>
            <a:grpSpLocks/>
          </p:cNvGrpSpPr>
          <p:nvPr/>
        </p:nvGrpSpPr>
        <p:grpSpPr bwMode="auto">
          <a:xfrm>
            <a:off x="6916738" y="3724275"/>
            <a:ext cx="4843462" cy="712788"/>
            <a:chOff x="6535248" y="3340628"/>
            <a:chExt cx="4842391" cy="712882"/>
          </a:xfrm>
        </p:grpSpPr>
        <p:grpSp>
          <p:nvGrpSpPr>
            <p:cNvPr id="4123" name="组合 115"/>
            <p:cNvGrpSpPr>
              <a:grpSpLocks/>
            </p:cNvGrpSpPr>
            <p:nvPr/>
          </p:nvGrpSpPr>
          <p:grpSpPr bwMode="auto">
            <a:xfrm>
              <a:off x="6535248" y="3340628"/>
              <a:ext cx="4842391" cy="712882"/>
              <a:chOff x="6298049" y="1397569"/>
              <a:chExt cx="4842391" cy="712882"/>
            </a:xfrm>
          </p:grpSpPr>
          <p:sp>
            <p:nvSpPr>
              <p:cNvPr id="4125" name="文本框 133"/>
              <p:cNvSpPr txBox="1">
                <a:spLocks noChangeArrowheads="1"/>
              </p:cNvSpPr>
              <p:nvPr/>
            </p:nvSpPr>
            <p:spPr bwMode="auto">
              <a:xfrm>
                <a:off x="8359629" y="1506484"/>
                <a:ext cx="25095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Model</a:t>
                </a:r>
                <a:endParaRPr lang="zh-CN" altLang="en-US" dirty="0">
                  <a:solidFill>
                    <a:srgbClr val="044875"/>
                  </a:solidFill>
                  <a:latin typeface="微软雅黑" pitchFamily="34" charset="-122"/>
                  <a:ea typeface="微软雅黑" pitchFamily="34" charset="-122"/>
                </a:endParaRPr>
              </a:p>
            </p:txBody>
          </p:sp>
          <p:sp>
            <p:nvSpPr>
              <p:cNvPr id="135" name="矩形 134"/>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6" name="直接连接符 135"/>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8" name="组合 136"/>
              <p:cNvGrpSpPr>
                <a:grpSpLocks/>
              </p:cNvGrpSpPr>
              <p:nvPr/>
            </p:nvGrpSpPr>
            <p:grpSpPr bwMode="auto">
              <a:xfrm>
                <a:off x="6298049" y="1397569"/>
                <a:ext cx="919239" cy="712882"/>
                <a:chOff x="6191369" y="1397569"/>
                <a:chExt cx="919239" cy="712882"/>
              </a:xfrm>
            </p:grpSpPr>
            <p:sp>
              <p:nvSpPr>
                <p:cNvPr id="138" name="矩形 13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30" name="文本框 13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04</a:t>
                  </a:r>
                  <a:endParaRPr lang="zh-CN" altLang="en-US" sz="3600">
                    <a:solidFill>
                      <a:srgbClr val="044875"/>
                    </a:solidFill>
                    <a:latin typeface="Impact" pitchFamily="34" charset="0"/>
                  </a:endParaRPr>
                </a:p>
              </p:txBody>
            </p:sp>
          </p:grpSp>
        </p:grpSp>
        <p:sp>
          <p:nvSpPr>
            <p:cNvPr id="142" name="Freeform 59"/>
            <p:cNvSpPr>
              <a:spLocks noEditPoints="1"/>
            </p:cNvSpPr>
            <p:nvPr/>
          </p:nvSpPr>
          <p:spPr bwMode="auto">
            <a:xfrm>
              <a:off x="7538326" y="3469233"/>
              <a:ext cx="606291" cy="45726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5" name="组合 24"/>
          <p:cNvGrpSpPr>
            <a:grpSpLocks/>
          </p:cNvGrpSpPr>
          <p:nvPr/>
        </p:nvGrpSpPr>
        <p:grpSpPr bwMode="auto">
          <a:xfrm>
            <a:off x="6916738" y="4854575"/>
            <a:ext cx="4843462" cy="712788"/>
            <a:chOff x="6535248" y="5221376"/>
            <a:chExt cx="4842391" cy="712882"/>
          </a:xfrm>
        </p:grpSpPr>
        <p:grpSp>
          <p:nvGrpSpPr>
            <p:cNvPr id="4115" name="组合 117"/>
            <p:cNvGrpSpPr>
              <a:grpSpLocks/>
            </p:cNvGrpSpPr>
            <p:nvPr/>
          </p:nvGrpSpPr>
          <p:grpSpPr bwMode="auto">
            <a:xfrm>
              <a:off x="6535248" y="5221376"/>
              <a:ext cx="4842391" cy="712882"/>
              <a:chOff x="6298049" y="1397569"/>
              <a:chExt cx="4842391" cy="712882"/>
            </a:xfrm>
          </p:grpSpPr>
          <p:sp>
            <p:nvSpPr>
              <p:cNvPr id="4117" name="文本框 119"/>
              <p:cNvSpPr txBox="1">
                <a:spLocks noChangeArrowheads="1"/>
              </p:cNvSpPr>
              <p:nvPr/>
            </p:nvSpPr>
            <p:spPr bwMode="auto">
              <a:xfrm>
                <a:off x="8208954" y="1494754"/>
                <a:ext cx="24251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Hans" dirty="0">
                    <a:solidFill>
                      <a:srgbClr val="044875"/>
                    </a:solidFill>
                    <a:latin typeface="微软雅黑" pitchFamily="34" charset="-122"/>
                    <a:ea typeface="微软雅黑" pitchFamily="34" charset="-122"/>
                  </a:rPr>
                  <a:t>Conclusion</a:t>
                </a:r>
                <a:endParaRPr lang="zh-CN" altLang="en-US" dirty="0">
                  <a:solidFill>
                    <a:srgbClr val="044875"/>
                  </a:solidFill>
                  <a:latin typeface="微软雅黑" pitchFamily="34" charset="-122"/>
                  <a:ea typeface="微软雅黑" pitchFamily="34" charset="-122"/>
                </a:endParaRPr>
              </a:p>
            </p:txBody>
          </p:sp>
          <p:sp>
            <p:nvSpPr>
              <p:cNvPr id="121" name="矩形 120"/>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2" name="直接连接符 121"/>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0" name="组合 122"/>
              <p:cNvGrpSpPr>
                <a:grpSpLocks/>
              </p:cNvGrpSpPr>
              <p:nvPr/>
            </p:nvGrpSpPr>
            <p:grpSpPr bwMode="auto">
              <a:xfrm>
                <a:off x="6298049" y="1397569"/>
                <a:ext cx="919239" cy="712882"/>
                <a:chOff x="6191369" y="1397569"/>
                <a:chExt cx="919239" cy="712882"/>
              </a:xfrm>
            </p:grpSpPr>
            <p:sp>
              <p:nvSpPr>
                <p:cNvPr id="124" name="矩形 123"/>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22" name="文本框 124"/>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06</a:t>
                  </a:r>
                  <a:endParaRPr lang="zh-CN" altLang="en-US" sz="3600">
                    <a:solidFill>
                      <a:srgbClr val="044875"/>
                    </a:solidFill>
                    <a:latin typeface="Impact" pitchFamily="34" charset="0"/>
                  </a:endParaRPr>
                </a:p>
              </p:txBody>
            </p:sp>
          </p:grpSp>
        </p:grpSp>
        <p:sp>
          <p:nvSpPr>
            <p:cNvPr id="144" name="Freeform 48"/>
            <p:cNvSpPr>
              <a:spLocks noEditPoints="1"/>
            </p:cNvSpPr>
            <p:nvPr/>
          </p:nvSpPr>
          <p:spPr bwMode="auto">
            <a:xfrm>
              <a:off x="7670059" y="5303937"/>
              <a:ext cx="363458" cy="576339"/>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lumMod val="25000"/>
              </a:schemeClr>
            </a:solidFill>
            <a:ln>
              <a:noFill/>
            </a:ln>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cxnSp>
        <p:nvCxnSpPr>
          <p:cNvPr id="108" name="直接连接符 107"/>
          <p:cNvCxnSpPr/>
          <p:nvPr/>
        </p:nvCxnSpPr>
        <p:spPr>
          <a:xfrm flipH="1">
            <a:off x="5534025" y="2955925"/>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5534025" y="4071938"/>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5534025" y="5189538"/>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743200" y="582613"/>
            <a:ext cx="6688138" cy="923925"/>
          </a:xfrm>
          <a:prstGeom prst="rect">
            <a:avLst/>
          </a:prstGeom>
          <a:noFill/>
        </p:spPr>
        <p:txBody>
          <a:bodyPr>
            <a:spAutoFit/>
          </a:bodyPr>
          <a:lstStyle/>
          <a:p>
            <a:pPr algn="ctr" eaLnBrk="1" fontAlgn="auto" hangingPunct="1">
              <a:spcBef>
                <a:spcPts val="0"/>
              </a:spcBef>
              <a:spcAft>
                <a:spcPts val="0"/>
              </a:spcAft>
              <a:defRPr/>
            </a:pPr>
            <a:r>
              <a:rPr lang="en-US" altLang="zh-Hans" sz="5400" dirty="0">
                <a:solidFill>
                  <a:srgbClr val="044875"/>
                </a:solidFill>
                <a:latin typeface="+mj-lt"/>
                <a:ea typeface="+mn-ea"/>
              </a:rPr>
              <a:t>Outlines</a:t>
            </a:r>
            <a:endParaRPr lang="zh-CN" altLang="en-US" sz="5400" dirty="0">
              <a:solidFill>
                <a:srgbClr val="044875"/>
              </a:solidFill>
              <a:latin typeface="+mj-lt"/>
              <a:ea typeface="+mn-ea"/>
            </a:endParaRPr>
          </a:p>
        </p:txBody>
      </p:sp>
      <p:cxnSp>
        <p:nvCxnSpPr>
          <p:cNvPr id="157" name="直接连接符 156"/>
          <p:cNvCxnSpPr/>
          <p:nvPr/>
        </p:nvCxnSpPr>
        <p:spPr bwMode="auto">
          <a:xfrm flipV="1">
            <a:off x="3700463" y="1511300"/>
            <a:ext cx="4773612"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53B7C7F5-CD8C-8D48-B5E8-7BBB7ECA49B5}"/>
              </a:ext>
            </a:extLst>
          </p:cNvPr>
          <p:cNvGrpSpPr/>
          <p:nvPr/>
        </p:nvGrpSpPr>
        <p:grpSpPr>
          <a:xfrm>
            <a:off x="0" y="284428"/>
            <a:ext cx="12192000" cy="6573572"/>
            <a:chOff x="0" y="284428"/>
            <a:chExt cx="12192000" cy="6573572"/>
          </a:xfrm>
        </p:grpSpPr>
        <p:grpSp>
          <p:nvGrpSpPr>
            <p:cNvPr id="18" name="组合 17">
              <a:extLst>
                <a:ext uri="{FF2B5EF4-FFF2-40B4-BE49-F238E27FC236}">
                  <a16:creationId xmlns:a16="http://schemas.microsoft.com/office/drawing/2014/main" id="{30709CA5-810E-B547-A6C6-790E1964EA66}"/>
                </a:ext>
              </a:extLst>
            </p:cNvPr>
            <p:cNvGrpSpPr/>
            <p:nvPr/>
          </p:nvGrpSpPr>
          <p:grpSpPr>
            <a:xfrm>
              <a:off x="0" y="284428"/>
              <a:ext cx="12192000" cy="6573572"/>
              <a:chOff x="0" y="284428"/>
              <a:chExt cx="12192000" cy="6573572"/>
            </a:xfrm>
          </p:grpSpPr>
          <p:sp>
            <p:nvSpPr>
              <p:cNvPr id="20" name="矩形 19">
                <a:extLst>
                  <a:ext uri="{FF2B5EF4-FFF2-40B4-BE49-F238E27FC236}">
                    <a16:creationId xmlns:a16="http://schemas.microsoft.com/office/drawing/2014/main" id="{1C46F23B-744B-F747-AD44-8D4DAA9295F3}"/>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1" name="组合 20">
                <a:extLst>
                  <a:ext uri="{FF2B5EF4-FFF2-40B4-BE49-F238E27FC236}">
                    <a16:creationId xmlns:a16="http://schemas.microsoft.com/office/drawing/2014/main" id="{0EA384F9-3535-B14B-9F47-8DA50506B3D4}"/>
                  </a:ext>
                </a:extLst>
              </p:cNvPr>
              <p:cNvGrpSpPr>
                <a:grpSpLocks/>
              </p:cNvGrpSpPr>
              <p:nvPr/>
            </p:nvGrpSpPr>
            <p:grpSpPr bwMode="auto">
              <a:xfrm>
                <a:off x="550862" y="284428"/>
                <a:ext cx="3105456" cy="585788"/>
                <a:chOff x="551544" y="82976"/>
                <a:chExt cx="2496750" cy="584775"/>
              </a:xfrm>
            </p:grpSpPr>
            <p:sp>
              <p:nvSpPr>
                <p:cNvPr id="25" name="文本框 12">
                  <a:extLst>
                    <a:ext uri="{FF2B5EF4-FFF2-40B4-BE49-F238E27FC236}">
                      <a16:creationId xmlns:a16="http://schemas.microsoft.com/office/drawing/2014/main" id="{8599EFBA-1F20-9546-8184-2F4199DD1248}"/>
                    </a:ext>
                  </a:extLst>
                </p:cNvPr>
                <p:cNvSpPr txBox="1">
                  <a:spLocks noChangeArrowheads="1"/>
                </p:cNvSpPr>
                <p:nvPr/>
              </p:nvSpPr>
              <p:spPr bwMode="auto">
                <a:xfrm>
                  <a:off x="1112324" y="111278"/>
                  <a:ext cx="193597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Experiments</a:t>
                  </a:r>
                  <a:endParaRPr lang="zh-CN" altLang="en-US" dirty="0">
                    <a:solidFill>
                      <a:srgbClr val="044875"/>
                    </a:solidFill>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678B43F2-B2FF-4B47-9BBB-1CEFFACAC157}"/>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5</a:t>
                  </a:r>
                  <a:endParaRPr lang="zh-CN" altLang="en-US" sz="3200" dirty="0">
                    <a:solidFill>
                      <a:schemeClr val="bg2">
                        <a:lumMod val="25000"/>
                      </a:schemeClr>
                    </a:solidFill>
                    <a:latin typeface="Impact" panose="020B0806030902050204" pitchFamily="34" charset="0"/>
                    <a:ea typeface="+mn-ea"/>
                  </a:endParaRPr>
                </a:p>
              </p:txBody>
            </p:sp>
          </p:grpSp>
          <p:sp>
            <p:nvSpPr>
              <p:cNvPr id="22" name="矩形 21">
                <a:extLst>
                  <a:ext uri="{FF2B5EF4-FFF2-40B4-BE49-F238E27FC236}">
                    <a16:creationId xmlns:a16="http://schemas.microsoft.com/office/drawing/2014/main" id="{2E4A8843-E675-054E-ADA6-0849BA7FAB5A}"/>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矩形 22">
                <a:extLst>
                  <a:ext uri="{FF2B5EF4-FFF2-40B4-BE49-F238E27FC236}">
                    <a16:creationId xmlns:a16="http://schemas.microsoft.com/office/drawing/2014/main" id="{E1E416DD-E54D-1E47-B9EB-408A60BAC2E0}"/>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矩形 18">
              <a:extLst>
                <a:ext uri="{FF2B5EF4-FFF2-40B4-BE49-F238E27FC236}">
                  <a16:creationId xmlns:a16="http://schemas.microsoft.com/office/drawing/2014/main" id="{3EC65550-A186-514D-9FB3-2AC5FC97716B}"/>
                </a:ext>
              </a:extLst>
            </p:cNvPr>
            <p:cNvSpPr/>
            <p:nvPr/>
          </p:nvSpPr>
          <p:spPr>
            <a:xfrm>
              <a:off x="3810000" y="460657"/>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0" name="组合 29">
            <a:extLst>
              <a:ext uri="{FF2B5EF4-FFF2-40B4-BE49-F238E27FC236}">
                <a16:creationId xmlns:a16="http://schemas.microsoft.com/office/drawing/2014/main" id="{6B838EF7-89A8-8A42-987E-EAE253B96825}"/>
              </a:ext>
            </a:extLst>
          </p:cNvPr>
          <p:cNvGrpSpPr>
            <a:grpSpLocks/>
          </p:cNvGrpSpPr>
          <p:nvPr/>
        </p:nvGrpSpPr>
        <p:grpSpPr bwMode="auto">
          <a:xfrm>
            <a:off x="238125" y="1159848"/>
            <a:ext cx="5724525" cy="2372703"/>
            <a:chOff x="238407" y="2600596"/>
            <a:chExt cx="5728511" cy="1940544"/>
          </a:xfrm>
        </p:grpSpPr>
        <p:grpSp>
          <p:nvGrpSpPr>
            <p:cNvPr id="31" name="组合 4">
              <a:extLst>
                <a:ext uri="{FF2B5EF4-FFF2-40B4-BE49-F238E27FC236}">
                  <a16:creationId xmlns:a16="http://schemas.microsoft.com/office/drawing/2014/main" id="{381E56A3-D3FC-424D-8473-D7D955A41D3D}"/>
                </a:ext>
              </a:extLst>
            </p:cNvPr>
            <p:cNvGrpSpPr>
              <a:grpSpLocks/>
            </p:cNvGrpSpPr>
            <p:nvPr/>
          </p:nvGrpSpPr>
          <p:grpSpPr bwMode="auto">
            <a:xfrm>
              <a:off x="238407" y="2600596"/>
              <a:ext cx="5724700" cy="1940544"/>
              <a:chOff x="238407" y="2600596"/>
              <a:chExt cx="5724700" cy="1940544"/>
            </a:xfrm>
          </p:grpSpPr>
          <p:sp>
            <p:nvSpPr>
              <p:cNvPr id="33" name="矩形 32">
                <a:extLst>
                  <a:ext uri="{FF2B5EF4-FFF2-40B4-BE49-F238E27FC236}">
                    <a16:creationId xmlns:a16="http://schemas.microsoft.com/office/drawing/2014/main" id="{AB52A58D-2F1F-B34B-A7CB-25210FB07E15}"/>
                  </a:ext>
                </a:extLst>
              </p:cNvPr>
              <p:cNvSpPr/>
              <p:nvPr/>
            </p:nvSpPr>
            <p:spPr>
              <a:xfrm>
                <a:off x="238407" y="2830669"/>
                <a:ext cx="5712639" cy="1521652"/>
              </a:xfrm>
              <a:prstGeom prst="rect">
                <a:avLst/>
              </a:prstGeom>
              <a:noFill/>
              <a:ln w="1905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文本框 33">
                <a:extLst>
                  <a:ext uri="{FF2B5EF4-FFF2-40B4-BE49-F238E27FC236}">
                    <a16:creationId xmlns:a16="http://schemas.microsoft.com/office/drawing/2014/main" id="{49C2F179-7415-444C-AA02-6E1F5527A82C}"/>
                  </a:ext>
                </a:extLst>
              </p:cNvPr>
              <p:cNvSpPr txBox="1"/>
              <p:nvPr/>
            </p:nvSpPr>
            <p:spPr>
              <a:xfrm>
                <a:off x="901089" y="2600596"/>
                <a:ext cx="2755048" cy="377578"/>
              </a:xfrm>
              <a:prstGeom prst="rect">
                <a:avLst/>
              </a:prstGeom>
              <a:blipFill>
                <a:blip r:embed="rId3"/>
                <a:stretch>
                  <a:fillRect t="-45000"/>
                </a:stretch>
              </a:blipFill>
            </p:spPr>
            <p:txBody>
              <a:bodyPr wrap="square">
                <a:spAutoFit/>
              </a:bodyPr>
              <a:lstStyle/>
              <a:p>
                <a:pPr eaLnBrk="1" fontAlgn="auto" hangingPunct="1">
                  <a:spcBef>
                    <a:spcPts val="0"/>
                  </a:spcBef>
                  <a:spcAft>
                    <a:spcPts val="0"/>
                  </a:spcAft>
                  <a:defRPr/>
                </a:pPr>
                <a:r>
                  <a:rPr lang="en-US" altLang="zh-Hans" sz="2400" dirty="0">
                    <a:solidFill>
                      <a:srgbClr val="044875"/>
                    </a:solidFill>
                    <a:latin typeface="+mn-lt"/>
                    <a:ea typeface="+mn-ea"/>
                  </a:rPr>
                  <a:t>one speaker + noise</a:t>
                </a:r>
                <a:endParaRPr lang="zh-CN" altLang="en-US" sz="2400" dirty="0">
                  <a:solidFill>
                    <a:srgbClr val="044875"/>
                  </a:solidFill>
                  <a:latin typeface="+mn-lt"/>
                  <a:ea typeface="+mn-ea"/>
                </a:endParaRPr>
              </a:p>
            </p:txBody>
          </p:sp>
          <p:sp>
            <p:nvSpPr>
              <p:cNvPr id="35" name="矩形 34">
                <a:extLst>
                  <a:ext uri="{FF2B5EF4-FFF2-40B4-BE49-F238E27FC236}">
                    <a16:creationId xmlns:a16="http://schemas.microsoft.com/office/drawing/2014/main" id="{4334A64A-18C9-5743-A9EB-2D85590C2C6B}"/>
                  </a:ext>
                </a:extLst>
              </p:cNvPr>
              <p:cNvSpPr/>
              <p:nvPr/>
            </p:nvSpPr>
            <p:spPr>
              <a:xfrm>
                <a:off x="586023" y="2614877"/>
                <a:ext cx="171427" cy="461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6" name="组合 82">
                <a:extLst>
                  <a:ext uri="{FF2B5EF4-FFF2-40B4-BE49-F238E27FC236}">
                    <a16:creationId xmlns:a16="http://schemas.microsoft.com/office/drawing/2014/main" id="{4DE10722-2618-2846-8240-3A0E5D1A20B4}"/>
                  </a:ext>
                </a:extLst>
              </p:cNvPr>
              <p:cNvGrpSpPr>
                <a:grpSpLocks/>
              </p:cNvGrpSpPr>
              <p:nvPr/>
            </p:nvGrpSpPr>
            <p:grpSpPr bwMode="auto">
              <a:xfrm>
                <a:off x="5349240" y="3935602"/>
                <a:ext cx="613867" cy="605538"/>
                <a:chOff x="5502097" y="2295716"/>
                <a:chExt cx="461010" cy="454755"/>
              </a:xfrm>
            </p:grpSpPr>
            <p:sp>
              <p:nvSpPr>
                <p:cNvPr id="37" name="矩形 36">
                  <a:extLst>
                    <a:ext uri="{FF2B5EF4-FFF2-40B4-BE49-F238E27FC236}">
                      <a16:creationId xmlns:a16="http://schemas.microsoft.com/office/drawing/2014/main" id="{681BDCDE-219E-6E44-94E7-8C7C33EB47F1}"/>
                    </a:ext>
                  </a:extLst>
                </p:cNvPr>
                <p:cNvSpPr/>
                <p:nvPr/>
              </p:nvSpPr>
              <p:spPr>
                <a:xfrm>
                  <a:off x="5594053" y="2381073"/>
                  <a:ext cx="369533" cy="36939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矩形 37">
                  <a:extLst>
                    <a:ext uri="{FF2B5EF4-FFF2-40B4-BE49-F238E27FC236}">
                      <a16:creationId xmlns:a16="http://schemas.microsoft.com/office/drawing/2014/main" id="{ED7B12B1-91C8-E94E-82C6-7B0CD8CAD526}"/>
                    </a:ext>
                  </a:extLst>
                </p:cNvPr>
                <p:cNvSpPr/>
                <p:nvPr/>
              </p:nvSpPr>
              <p:spPr>
                <a:xfrm>
                  <a:off x="5502265" y="2295277"/>
                  <a:ext cx="255097" cy="2550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32" name="文本框 83">
              <a:extLst>
                <a:ext uri="{FF2B5EF4-FFF2-40B4-BE49-F238E27FC236}">
                  <a16:creationId xmlns:a16="http://schemas.microsoft.com/office/drawing/2014/main" id="{81342348-C264-FE4E-B9E7-2490B5D3D9DC}"/>
                </a:ext>
              </a:extLst>
            </p:cNvPr>
            <p:cNvSpPr txBox="1">
              <a:spLocks noChangeArrowheads="1"/>
            </p:cNvSpPr>
            <p:nvPr/>
          </p:nvSpPr>
          <p:spPr bwMode="auto">
            <a:xfrm>
              <a:off x="5488594" y="4074931"/>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000" dirty="0">
                  <a:solidFill>
                    <a:schemeClr val="bg1"/>
                  </a:solidFill>
                  <a:latin typeface="Impact" pitchFamily="34" charset="0"/>
                </a:rPr>
                <a:t>0</a:t>
              </a:r>
              <a:r>
                <a:rPr lang="en-US" altLang="zh-Hans" sz="2000" dirty="0">
                  <a:solidFill>
                    <a:schemeClr val="bg1"/>
                  </a:solidFill>
                  <a:latin typeface="Impact" pitchFamily="34" charset="0"/>
                </a:rPr>
                <a:t>1</a:t>
              </a:r>
              <a:endParaRPr lang="zh-CN" altLang="en-US" sz="2000" dirty="0">
                <a:solidFill>
                  <a:schemeClr val="bg1"/>
                </a:solidFill>
                <a:latin typeface="Impact" pitchFamily="34" charset="0"/>
              </a:endParaRPr>
            </a:p>
          </p:txBody>
        </p:sp>
      </p:grpSp>
      <p:grpSp>
        <p:nvGrpSpPr>
          <p:cNvPr id="40" name="组合 39">
            <a:extLst>
              <a:ext uri="{FF2B5EF4-FFF2-40B4-BE49-F238E27FC236}">
                <a16:creationId xmlns:a16="http://schemas.microsoft.com/office/drawing/2014/main" id="{0D9DE93A-FEDD-C545-9C37-CA8866080BBE}"/>
              </a:ext>
            </a:extLst>
          </p:cNvPr>
          <p:cNvGrpSpPr>
            <a:grpSpLocks/>
          </p:cNvGrpSpPr>
          <p:nvPr/>
        </p:nvGrpSpPr>
        <p:grpSpPr bwMode="auto">
          <a:xfrm>
            <a:off x="238125" y="3651862"/>
            <a:ext cx="5746872" cy="2260768"/>
            <a:chOff x="238407" y="4434080"/>
            <a:chExt cx="5746093" cy="1937907"/>
          </a:xfrm>
        </p:grpSpPr>
        <p:grpSp>
          <p:nvGrpSpPr>
            <p:cNvPr id="41" name="组合 5">
              <a:extLst>
                <a:ext uri="{FF2B5EF4-FFF2-40B4-BE49-F238E27FC236}">
                  <a16:creationId xmlns:a16="http://schemas.microsoft.com/office/drawing/2014/main" id="{8676633A-9435-194A-9B83-828727663D18}"/>
                </a:ext>
              </a:extLst>
            </p:cNvPr>
            <p:cNvGrpSpPr>
              <a:grpSpLocks/>
            </p:cNvGrpSpPr>
            <p:nvPr/>
          </p:nvGrpSpPr>
          <p:grpSpPr bwMode="auto">
            <a:xfrm>
              <a:off x="238407" y="4434080"/>
              <a:ext cx="5724700" cy="1937907"/>
              <a:chOff x="238407" y="4434080"/>
              <a:chExt cx="5724700" cy="1937907"/>
            </a:xfrm>
          </p:grpSpPr>
          <p:sp>
            <p:nvSpPr>
              <p:cNvPr id="43" name="矩形 42">
                <a:extLst>
                  <a:ext uri="{FF2B5EF4-FFF2-40B4-BE49-F238E27FC236}">
                    <a16:creationId xmlns:a16="http://schemas.microsoft.com/office/drawing/2014/main" id="{72B5C71A-D290-804D-A9D9-E09F2D5EC9C6}"/>
                  </a:ext>
                </a:extLst>
              </p:cNvPr>
              <p:cNvSpPr/>
              <p:nvPr/>
            </p:nvSpPr>
            <p:spPr>
              <a:xfrm>
                <a:off x="238407" y="4664216"/>
                <a:ext cx="572374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文本框 43">
                <a:extLst>
                  <a:ext uri="{FF2B5EF4-FFF2-40B4-BE49-F238E27FC236}">
                    <a16:creationId xmlns:a16="http://schemas.microsoft.com/office/drawing/2014/main" id="{89537EB7-26F4-9D49-BA09-09AC7B3D27F2}"/>
                  </a:ext>
                </a:extLst>
              </p:cNvPr>
              <p:cNvSpPr txBox="1"/>
              <p:nvPr/>
            </p:nvSpPr>
            <p:spPr>
              <a:xfrm>
                <a:off x="901089" y="4434080"/>
                <a:ext cx="2752207" cy="395734"/>
              </a:xfrm>
              <a:prstGeom prst="rect">
                <a:avLst/>
              </a:prstGeom>
              <a:blipFill>
                <a:blip r:embed="rId3"/>
                <a:stretch>
                  <a:fillRect t="-45000"/>
                </a:stretch>
              </a:blipFill>
            </p:spPr>
            <p:txBody>
              <a:bodyPr wrap="square">
                <a:spAutoFit/>
              </a:bodyPr>
              <a:lstStyle/>
              <a:p>
                <a:pPr eaLnBrk="1" fontAlgn="auto" hangingPunct="1">
                  <a:spcBef>
                    <a:spcPts val="0"/>
                  </a:spcBef>
                  <a:spcAft>
                    <a:spcPts val="0"/>
                  </a:spcAft>
                  <a:defRPr/>
                </a:pPr>
                <a:r>
                  <a:rPr lang="en-US" altLang="zh-Hans" sz="2400" dirty="0">
                    <a:solidFill>
                      <a:schemeClr val="bg2">
                        <a:lumMod val="25000"/>
                      </a:schemeClr>
                    </a:solidFill>
                    <a:latin typeface="+mn-lt"/>
                    <a:ea typeface="+mn-ea"/>
                  </a:rPr>
                  <a:t>two clean speakers</a:t>
                </a:r>
                <a:endParaRPr lang="zh-CN" altLang="en-US" sz="2400" dirty="0">
                  <a:solidFill>
                    <a:schemeClr val="bg2">
                      <a:lumMod val="25000"/>
                    </a:schemeClr>
                  </a:solidFill>
                  <a:latin typeface="+mn-lt"/>
                  <a:ea typeface="+mn-ea"/>
                </a:endParaRPr>
              </a:p>
            </p:txBody>
          </p:sp>
          <p:sp>
            <p:nvSpPr>
              <p:cNvPr id="45" name="矩形 44">
                <a:extLst>
                  <a:ext uri="{FF2B5EF4-FFF2-40B4-BE49-F238E27FC236}">
                    <a16:creationId xmlns:a16="http://schemas.microsoft.com/office/drawing/2014/main" id="{5286E381-F139-9A47-9EED-D9CE2E57F53F}"/>
                  </a:ext>
                </a:extLst>
              </p:cNvPr>
              <p:cNvSpPr/>
              <p:nvPr/>
            </p:nvSpPr>
            <p:spPr>
              <a:xfrm>
                <a:off x="586023" y="4448364"/>
                <a:ext cx="171427"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6" name="组合 87">
                <a:extLst>
                  <a:ext uri="{FF2B5EF4-FFF2-40B4-BE49-F238E27FC236}">
                    <a16:creationId xmlns:a16="http://schemas.microsoft.com/office/drawing/2014/main" id="{C34694DB-6A1B-4444-87F5-09DDD89F3DA0}"/>
                  </a:ext>
                </a:extLst>
              </p:cNvPr>
              <p:cNvGrpSpPr>
                <a:grpSpLocks/>
              </p:cNvGrpSpPr>
              <p:nvPr/>
            </p:nvGrpSpPr>
            <p:grpSpPr bwMode="auto">
              <a:xfrm>
                <a:off x="5349240" y="5766449"/>
                <a:ext cx="613867" cy="605538"/>
                <a:chOff x="5502097" y="2295716"/>
                <a:chExt cx="461010" cy="454755"/>
              </a:xfrm>
            </p:grpSpPr>
            <p:sp>
              <p:nvSpPr>
                <p:cNvPr id="47" name="矩形 46">
                  <a:extLst>
                    <a:ext uri="{FF2B5EF4-FFF2-40B4-BE49-F238E27FC236}">
                      <a16:creationId xmlns:a16="http://schemas.microsoft.com/office/drawing/2014/main" id="{70085049-8346-9747-B526-4CD9915B5FBA}"/>
                    </a:ext>
                  </a:extLst>
                </p:cNvPr>
                <p:cNvSpPr/>
                <p:nvPr/>
              </p:nvSpPr>
              <p:spPr>
                <a:xfrm>
                  <a:off x="5594053" y="2380970"/>
                  <a:ext cx="369533" cy="36950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1A3105CB-3C5F-E649-820A-DE5961AC01BB}"/>
                    </a:ext>
                  </a:extLst>
                </p:cNvPr>
                <p:cNvSpPr/>
                <p:nvPr/>
              </p:nvSpPr>
              <p:spPr>
                <a:xfrm>
                  <a:off x="5502265" y="2295151"/>
                  <a:ext cx="255097" cy="25507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42" name="文本框 88">
              <a:extLst>
                <a:ext uri="{FF2B5EF4-FFF2-40B4-BE49-F238E27FC236}">
                  <a16:creationId xmlns:a16="http://schemas.microsoft.com/office/drawing/2014/main" id="{3A15E4AA-945E-954A-A790-16EAC4696F49}"/>
                </a:ext>
              </a:extLst>
            </p:cNvPr>
            <p:cNvSpPr txBox="1">
              <a:spLocks noChangeArrowheads="1"/>
            </p:cNvSpPr>
            <p:nvPr/>
          </p:nvSpPr>
          <p:spPr bwMode="auto">
            <a:xfrm>
              <a:off x="5506176" y="5905778"/>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000" dirty="0">
                  <a:solidFill>
                    <a:schemeClr val="bg1"/>
                  </a:solidFill>
                  <a:latin typeface="Impact" pitchFamily="34" charset="0"/>
                </a:rPr>
                <a:t>0</a:t>
              </a:r>
              <a:r>
                <a:rPr lang="en-US" altLang="zh-Hans" sz="2000" dirty="0">
                  <a:solidFill>
                    <a:schemeClr val="bg1"/>
                  </a:solidFill>
                  <a:latin typeface="Impact" pitchFamily="34" charset="0"/>
                </a:rPr>
                <a:t>2</a:t>
              </a:r>
              <a:endParaRPr lang="zh-CN" altLang="en-US" sz="2000" dirty="0">
                <a:solidFill>
                  <a:schemeClr val="bg1"/>
                </a:solidFill>
                <a:latin typeface="Impact" pitchFamily="34" charset="0"/>
              </a:endParaRPr>
            </a:p>
          </p:txBody>
        </p:sp>
      </p:grpSp>
      <p:grpSp>
        <p:nvGrpSpPr>
          <p:cNvPr id="50" name="组合 49">
            <a:extLst>
              <a:ext uri="{FF2B5EF4-FFF2-40B4-BE49-F238E27FC236}">
                <a16:creationId xmlns:a16="http://schemas.microsoft.com/office/drawing/2014/main" id="{B1EC2E35-6663-324C-91D1-3D58908A9AEF}"/>
              </a:ext>
            </a:extLst>
          </p:cNvPr>
          <p:cNvGrpSpPr>
            <a:grpSpLocks/>
          </p:cNvGrpSpPr>
          <p:nvPr/>
        </p:nvGrpSpPr>
        <p:grpSpPr bwMode="auto">
          <a:xfrm>
            <a:off x="6224589" y="1159848"/>
            <a:ext cx="5727700" cy="2372703"/>
            <a:chOff x="6224731" y="2600596"/>
            <a:chExt cx="5727203" cy="1940544"/>
          </a:xfrm>
        </p:grpSpPr>
        <p:sp>
          <p:nvSpPr>
            <p:cNvPr id="51" name="矩形 50">
              <a:extLst>
                <a:ext uri="{FF2B5EF4-FFF2-40B4-BE49-F238E27FC236}">
                  <a16:creationId xmlns:a16="http://schemas.microsoft.com/office/drawing/2014/main" id="{DE73971B-73B7-254F-94C2-BFC8250976FC}"/>
                </a:ext>
              </a:extLst>
            </p:cNvPr>
            <p:cNvSpPr/>
            <p:nvPr/>
          </p:nvSpPr>
          <p:spPr>
            <a:xfrm>
              <a:off x="6224731" y="2830669"/>
              <a:ext cx="5711329" cy="1521652"/>
            </a:xfrm>
            <a:prstGeom prst="rect">
              <a:avLst/>
            </a:prstGeom>
            <a:noFill/>
            <a:ln w="1905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文本框 51">
              <a:extLst>
                <a:ext uri="{FF2B5EF4-FFF2-40B4-BE49-F238E27FC236}">
                  <a16:creationId xmlns:a16="http://schemas.microsoft.com/office/drawing/2014/main" id="{E035C4AC-E05F-2B4A-B74B-6E2A57232FF4}"/>
                </a:ext>
              </a:extLst>
            </p:cNvPr>
            <p:cNvSpPr txBox="1"/>
            <p:nvPr/>
          </p:nvSpPr>
          <p:spPr>
            <a:xfrm>
              <a:off x="6887772" y="2600596"/>
              <a:ext cx="2977023" cy="377578"/>
            </a:xfrm>
            <a:prstGeom prst="rect">
              <a:avLst/>
            </a:prstGeom>
            <a:blipFill>
              <a:blip r:embed="rId3"/>
              <a:stretch>
                <a:fillRect t="-45000"/>
              </a:stretch>
            </a:blipFill>
          </p:spPr>
          <p:txBody>
            <a:bodyPr wrap="square">
              <a:spAutoFit/>
            </a:bodyPr>
            <a:lstStyle/>
            <a:p>
              <a:pPr eaLnBrk="1" fontAlgn="auto" hangingPunct="1">
                <a:spcBef>
                  <a:spcPts val="0"/>
                </a:spcBef>
                <a:spcAft>
                  <a:spcPts val="0"/>
                </a:spcAft>
                <a:defRPr/>
              </a:pPr>
              <a:r>
                <a:rPr lang="en-US" altLang="zh-CN" sz="2400" dirty="0">
                  <a:solidFill>
                    <a:srgbClr val="044875"/>
                  </a:solidFill>
                  <a:latin typeface="+mn-lt"/>
                  <a:ea typeface="+mn-ea"/>
                </a:rPr>
                <a:t>two speakers + noise</a:t>
              </a:r>
              <a:endParaRPr lang="zh-CN" altLang="en-US" sz="2400" dirty="0">
                <a:solidFill>
                  <a:srgbClr val="044875"/>
                </a:solidFill>
                <a:latin typeface="+mn-lt"/>
                <a:ea typeface="+mn-ea"/>
              </a:endParaRPr>
            </a:p>
          </p:txBody>
        </p:sp>
        <p:sp>
          <p:nvSpPr>
            <p:cNvPr id="53" name="矩形 52">
              <a:extLst>
                <a:ext uri="{FF2B5EF4-FFF2-40B4-BE49-F238E27FC236}">
                  <a16:creationId xmlns:a16="http://schemas.microsoft.com/office/drawing/2014/main" id="{3732D9C4-E655-5A46-A629-0A6FF6286ABE}"/>
                </a:ext>
              </a:extLst>
            </p:cNvPr>
            <p:cNvSpPr/>
            <p:nvPr/>
          </p:nvSpPr>
          <p:spPr>
            <a:xfrm>
              <a:off x="6572363" y="2614877"/>
              <a:ext cx="171435" cy="461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4" name="组合 100">
              <a:extLst>
                <a:ext uri="{FF2B5EF4-FFF2-40B4-BE49-F238E27FC236}">
                  <a16:creationId xmlns:a16="http://schemas.microsoft.com/office/drawing/2014/main" id="{703559DC-8224-6141-867E-D0AB0772E168}"/>
                </a:ext>
              </a:extLst>
            </p:cNvPr>
            <p:cNvGrpSpPr>
              <a:grpSpLocks/>
            </p:cNvGrpSpPr>
            <p:nvPr/>
          </p:nvGrpSpPr>
          <p:grpSpPr bwMode="auto">
            <a:xfrm>
              <a:off x="11334256" y="3935602"/>
              <a:ext cx="613867" cy="605538"/>
              <a:chOff x="5502097" y="2295716"/>
              <a:chExt cx="461010" cy="454755"/>
            </a:xfrm>
          </p:grpSpPr>
          <p:sp>
            <p:nvSpPr>
              <p:cNvPr id="56" name="矩形 55">
                <a:extLst>
                  <a:ext uri="{FF2B5EF4-FFF2-40B4-BE49-F238E27FC236}">
                    <a16:creationId xmlns:a16="http://schemas.microsoft.com/office/drawing/2014/main" id="{D716BD63-C03B-0947-84A2-F016D41897E5}"/>
                  </a:ext>
                </a:extLst>
              </p:cNvPr>
              <p:cNvSpPr/>
              <p:nvPr/>
            </p:nvSpPr>
            <p:spPr>
              <a:xfrm>
                <a:off x="5594035" y="2381073"/>
                <a:ext cx="369551" cy="36939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矩形 56">
                <a:extLst>
                  <a:ext uri="{FF2B5EF4-FFF2-40B4-BE49-F238E27FC236}">
                    <a16:creationId xmlns:a16="http://schemas.microsoft.com/office/drawing/2014/main" id="{B694F278-9308-984D-B9A3-E79E838F4AED}"/>
                  </a:ext>
                </a:extLst>
              </p:cNvPr>
              <p:cNvSpPr/>
              <p:nvPr/>
            </p:nvSpPr>
            <p:spPr>
              <a:xfrm>
                <a:off x="5502243" y="2295277"/>
                <a:ext cx="255109" cy="2550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5" name="文本框 101">
              <a:extLst>
                <a:ext uri="{FF2B5EF4-FFF2-40B4-BE49-F238E27FC236}">
                  <a16:creationId xmlns:a16="http://schemas.microsoft.com/office/drawing/2014/main" id="{BF4454E0-FC1B-E14A-8715-F08D60CD646B}"/>
                </a:ext>
              </a:extLst>
            </p:cNvPr>
            <p:cNvSpPr txBox="1">
              <a:spLocks noChangeArrowheads="1"/>
            </p:cNvSpPr>
            <p:nvPr/>
          </p:nvSpPr>
          <p:spPr bwMode="auto">
            <a:xfrm>
              <a:off x="11473610" y="4074931"/>
              <a:ext cx="478324" cy="32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000" dirty="0">
                  <a:solidFill>
                    <a:schemeClr val="bg1"/>
                  </a:solidFill>
                  <a:latin typeface="Impact" pitchFamily="34" charset="0"/>
                </a:rPr>
                <a:t>0</a:t>
              </a:r>
              <a:r>
                <a:rPr lang="en-US" altLang="zh-Hans" sz="2000" dirty="0">
                  <a:solidFill>
                    <a:schemeClr val="bg1"/>
                  </a:solidFill>
                  <a:latin typeface="Impact" pitchFamily="34" charset="0"/>
                </a:rPr>
                <a:t>3</a:t>
              </a:r>
              <a:endParaRPr lang="zh-CN" altLang="en-US" sz="2000" dirty="0">
                <a:solidFill>
                  <a:schemeClr val="bg1"/>
                </a:solidFill>
                <a:latin typeface="Impact" pitchFamily="34" charset="0"/>
              </a:endParaRPr>
            </a:p>
          </p:txBody>
        </p:sp>
      </p:grpSp>
      <p:grpSp>
        <p:nvGrpSpPr>
          <p:cNvPr id="59" name="组合 58">
            <a:extLst>
              <a:ext uri="{FF2B5EF4-FFF2-40B4-BE49-F238E27FC236}">
                <a16:creationId xmlns:a16="http://schemas.microsoft.com/office/drawing/2014/main" id="{342E3FE7-E03D-3F4F-A5B0-A5A556E227B4}"/>
              </a:ext>
            </a:extLst>
          </p:cNvPr>
          <p:cNvGrpSpPr>
            <a:grpSpLocks/>
          </p:cNvGrpSpPr>
          <p:nvPr/>
        </p:nvGrpSpPr>
        <p:grpSpPr bwMode="auto">
          <a:xfrm>
            <a:off x="6224589" y="3647206"/>
            <a:ext cx="5727700" cy="2265423"/>
            <a:chOff x="6224731" y="4434080"/>
            <a:chExt cx="5727203" cy="1937907"/>
          </a:xfrm>
        </p:grpSpPr>
        <p:sp>
          <p:nvSpPr>
            <p:cNvPr id="60" name="矩形 59">
              <a:extLst>
                <a:ext uri="{FF2B5EF4-FFF2-40B4-BE49-F238E27FC236}">
                  <a16:creationId xmlns:a16="http://schemas.microsoft.com/office/drawing/2014/main" id="{75B2048F-0461-B44D-B9EA-CB3D63803FA6}"/>
                </a:ext>
              </a:extLst>
            </p:cNvPr>
            <p:cNvSpPr/>
            <p:nvPr/>
          </p:nvSpPr>
          <p:spPr>
            <a:xfrm>
              <a:off x="6224731" y="4664216"/>
              <a:ext cx="571132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 name="文本框 60">
              <a:extLst>
                <a:ext uri="{FF2B5EF4-FFF2-40B4-BE49-F238E27FC236}">
                  <a16:creationId xmlns:a16="http://schemas.microsoft.com/office/drawing/2014/main" id="{DDC7EA6B-2799-6146-B840-9F49693A2416}"/>
                </a:ext>
              </a:extLst>
            </p:cNvPr>
            <p:cNvSpPr txBox="1"/>
            <p:nvPr/>
          </p:nvSpPr>
          <p:spPr>
            <a:xfrm>
              <a:off x="6887772" y="4434080"/>
              <a:ext cx="2977023" cy="394921"/>
            </a:xfrm>
            <a:prstGeom prst="rect">
              <a:avLst/>
            </a:prstGeom>
            <a:blipFill>
              <a:blip r:embed="rId3"/>
              <a:stretch>
                <a:fillRect t="-45000"/>
              </a:stretch>
            </a:blipFill>
          </p:spPr>
          <p:txBody>
            <a:bodyPr wrap="square">
              <a:spAutoFit/>
            </a:bodyPr>
            <a:lstStyle/>
            <a:p>
              <a:pPr eaLnBrk="1" fontAlgn="auto" hangingPunct="1">
                <a:spcBef>
                  <a:spcPts val="0"/>
                </a:spcBef>
                <a:spcAft>
                  <a:spcPts val="0"/>
                </a:spcAft>
                <a:defRPr/>
              </a:pPr>
              <a:r>
                <a:rPr lang="en-US" altLang="zh-CN" sz="2400" dirty="0">
                  <a:solidFill>
                    <a:schemeClr val="bg2">
                      <a:lumMod val="25000"/>
                    </a:schemeClr>
                  </a:solidFill>
                  <a:latin typeface="+mn-lt"/>
                  <a:ea typeface="+mn-ea"/>
                </a:rPr>
                <a:t>three  clean speakers</a:t>
              </a:r>
              <a:endParaRPr lang="zh-CN" altLang="en-US" sz="2400" dirty="0">
                <a:solidFill>
                  <a:schemeClr val="bg2">
                    <a:lumMod val="25000"/>
                  </a:schemeClr>
                </a:solidFill>
                <a:latin typeface="+mn-lt"/>
                <a:ea typeface="+mn-ea"/>
              </a:endParaRPr>
            </a:p>
          </p:txBody>
        </p:sp>
        <p:sp>
          <p:nvSpPr>
            <p:cNvPr id="62" name="矩形 61">
              <a:extLst>
                <a:ext uri="{FF2B5EF4-FFF2-40B4-BE49-F238E27FC236}">
                  <a16:creationId xmlns:a16="http://schemas.microsoft.com/office/drawing/2014/main" id="{1300446C-703A-B54E-A72A-FF08F268B54D}"/>
                </a:ext>
              </a:extLst>
            </p:cNvPr>
            <p:cNvSpPr/>
            <p:nvPr/>
          </p:nvSpPr>
          <p:spPr>
            <a:xfrm>
              <a:off x="6572363" y="4448364"/>
              <a:ext cx="171435"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3" name="组合 96">
              <a:extLst>
                <a:ext uri="{FF2B5EF4-FFF2-40B4-BE49-F238E27FC236}">
                  <a16:creationId xmlns:a16="http://schemas.microsoft.com/office/drawing/2014/main" id="{5E47F63F-8896-0741-B847-644CD5106CA9}"/>
                </a:ext>
              </a:extLst>
            </p:cNvPr>
            <p:cNvGrpSpPr>
              <a:grpSpLocks/>
            </p:cNvGrpSpPr>
            <p:nvPr/>
          </p:nvGrpSpPr>
          <p:grpSpPr bwMode="auto">
            <a:xfrm>
              <a:off x="11334256" y="5766449"/>
              <a:ext cx="613867" cy="605538"/>
              <a:chOff x="5502097" y="2295716"/>
              <a:chExt cx="461010" cy="454755"/>
            </a:xfrm>
          </p:grpSpPr>
          <p:sp>
            <p:nvSpPr>
              <p:cNvPr id="65" name="矩形 64">
                <a:extLst>
                  <a:ext uri="{FF2B5EF4-FFF2-40B4-BE49-F238E27FC236}">
                    <a16:creationId xmlns:a16="http://schemas.microsoft.com/office/drawing/2014/main" id="{75118067-6BAE-2840-9AD5-95A172C6A424}"/>
                  </a:ext>
                </a:extLst>
              </p:cNvPr>
              <p:cNvSpPr/>
              <p:nvPr/>
            </p:nvSpPr>
            <p:spPr>
              <a:xfrm>
                <a:off x="5594035" y="2380970"/>
                <a:ext cx="369551" cy="36950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矩形 65">
                <a:extLst>
                  <a:ext uri="{FF2B5EF4-FFF2-40B4-BE49-F238E27FC236}">
                    <a16:creationId xmlns:a16="http://schemas.microsoft.com/office/drawing/2014/main" id="{35CDFB18-059E-3A40-868B-EE3D9CA5746B}"/>
                  </a:ext>
                </a:extLst>
              </p:cNvPr>
              <p:cNvSpPr/>
              <p:nvPr/>
            </p:nvSpPr>
            <p:spPr>
              <a:xfrm>
                <a:off x="5502243" y="2295151"/>
                <a:ext cx="255109" cy="25507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文本框 97">
              <a:extLst>
                <a:ext uri="{FF2B5EF4-FFF2-40B4-BE49-F238E27FC236}">
                  <a16:creationId xmlns:a16="http://schemas.microsoft.com/office/drawing/2014/main" id="{08B91D7F-BDCD-FE47-8D58-FFADE732CA1A}"/>
                </a:ext>
              </a:extLst>
            </p:cNvPr>
            <p:cNvSpPr txBox="1">
              <a:spLocks noChangeArrowheads="1"/>
            </p:cNvSpPr>
            <p:nvPr/>
          </p:nvSpPr>
          <p:spPr bwMode="auto">
            <a:xfrm>
              <a:off x="11473610" y="5905778"/>
              <a:ext cx="478324" cy="34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000" dirty="0">
                  <a:solidFill>
                    <a:schemeClr val="bg1"/>
                  </a:solidFill>
                  <a:latin typeface="Impact" pitchFamily="34" charset="0"/>
                </a:rPr>
                <a:t>0</a:t>
              </a:r>
              <a:r>
                <a:rPr lang="en-US" altLang="zh-Hans" sz="2000" dirty="0">
                  <a:solidFill>
                    <a:schemeClr val="bg1"/>
                  </a:solidFill>
                  <a:latin typeface="Impact" pitchFamily="34" charset="0"/>
                </a:rPr>
                <a:t>4</a:t>
              </a:r>
              <a:endParaRPr lang="zh-CN" altLang="en-US" sz="2000" dirty="0">
                <a:solidFill>
                  <a:schemeClr val="bg1"/>
                </a:solidFill>
                <a:latin typeface="Impact" pitchFamily="34" charset="0"/>
              </a:endParaRPr>
            </a:p>
          </p:txBody>
        </p:sp>
      </p:grpSp>
      <p:sp>
        <p:nvSpPr>
          <p:cNvPr id="68" name="文本框 67">
            <a:extLst>
              <a:ext uri="{FF2B5EF4-FFF2-40B4-BE49-F238E27FC236}">
                <a16:creationId xmlns:a16="http://schemas.microsoft.com/office/drawing/2014/main" id="{A3FF9846-D1A4-614A-9D2A-408700913E29}"/>
              </a:ext>
            </a:extLst>
          </p:cNvPr>
          <p:cNvSpPr txBox="1"/>
          <p:nvPr/>
        </p:nvSpPr>
        <p:spPr>
          <a:xfrm>
            <a:off x="585788" y="1858593"/>
            <a:ext cx="4424866" cy="646331"/>
          </a:xfrm>
          <a:prstGeom prst="rect">
            <a:avLst/>
          </a:prstGeom>
          <a:noFill/>
        </p:spPr>
        <p:txBody>
          <a:bodyPr wrap="none" rtlCol="0">
            <a:spAutoFit/>
          </a:bodyPr>
          <a:lstStyle/>
          <a:p>
            <a:pPr marL="285750" indent="-285750">
              <a:buFont typeface="Wingdings" pitchFamily="2" charset="2"/>
              <a:buChar char="Ø"/>
            </a:pPr>
            <a:r>
              <a:rPr kumimoji="1" lang="en-US" altLang="zh-CN" dirty="0"/>
              <a:t>Audio only (one speech + noise)</a:t>
            </a:r>
          </a:p>
          <a:p>
            <a:pPr marL="285750" indent="-285750">
              <a:buFont typeface="Wingdings" pitchFamily="2" charset="2"/>
              <a:buChar char="Ø"/>
            </a:pPr>
            <a:r>
              <a:rPr kumimoji="1" lang="en-US" altLang="zh-Hans" dirty="0"/>
              <a:t>AV</a:t>
            </a:r>
            <a:r>
              <a:rPr kumimoji="1" lang="zh-Hans" altLang="en-US" dirty="0"/>
              <a:t> </a:t>
            </a:r>
            <a:r>
              <a:rPr kumimoji="1" lang="en-US" altLang="zh-Hans" dirty="0"/>
              <a:t>-1</a:t>
            </a:r>
            <a:r>
              <a:rPr kumimoji="1" lang="zh-Hans" altLang="en-US" dirty="0"/>
              <a:t> </a:t>
            </a:r>
            <a:r>
              <a:rPr kumimoji="1" lang="en-US" altLang="zh-Hans" dirty="0"/>
              <a:t>face</a:t>
            </a:r>
            <a:r>
              <a:rPr kumimoji="1" lang="zh-Hans" altLang="en-US" dirty="0"/>
              <a:t> </a:t>
            </a:r>
            <a:r>
              <a:rPr kumimoji="1" lang="en-US" altLang="zh-Hans" dirty="0"/>
              <a:t>(one speech + one face + noise)</a:t>
            </a:r>
          </a:p>
        </p:txBody>
      </p:sp>
      <p:sp>
        <p:nvSpPr>
          <p:cNvPr id="69" name="文本框 68">
            <a:extLst>
              <a:ext uri="{FF2B5EF4-FFF2-40B4-BE49-F238E27FC236}">
                <a16:creationId xmlns:a16="http://schemas.microsoft.com/office/drawing/2014/main" id="{3F61C63D-327E-1747-BB57-79870CC54325}"/>
              </a:ext>
            </a:extLst>
          </p:cNvPr>
          <p:cNvSpPr txBox="1"/>
          <p:nvPr/>
        </p:nvSpPr>
        <p:spPr>
          <a:xfrm>
            <a:off x="609600" y="4346947"/>
            <a:ext cx="4002249" cy="923330"/>
          </a:xfrm>
          <a:prstGeom prst="rect">
            <a:avLst/>
          </a:prstGeom>
          <a:noFill/>
        </p:spPr>
        <p:txBody>
          <a:bodyPr wrap="none" rtlCol="0">
            <a:spAutoFit/>
          </a:bodyPr>
          <a:lstStyle/>
          <a:p>
            <a:pPr marL="285750" indent="-285750">
              <a:buFont typeface="Wingdings" pitchFamily="2" charset="2"/>
              <a:buChar char="Ø"/>
            </a:pPr>
            <a:r>
              <a:rPr kumimoji="1" lang="en-US" altLang="zh-CN" dirty="0"/>
              <a:t>Audio only (two speeches)</a:t>
            </a:r>
          </a:p>
          <a:p>
            <a:pPr marL="285750" indent="-285750">
              <a:buFont typeface="Wingdings" pitchFamily="2" charset="2"/>
              <a:buChar char="Ø"/>
            </a:pPr>
            <a:r>
              <a:rPr kumimoji="1" lang="en-US" altLang="zh-Hans" dirty="0"/>
              <a:t>AV</a:t>
            </a:r>
            <a:r>
              <a:rPr kumimoji="1" lang="zh-Hans" altLang="en-US" dirty="0"/>
              <a:t> </a:t>
            </a:r>
            <a:r>
              <a:rPr kumimoji="1" lang="en-US" altLang="zh-Hans" dirty="0"/>
              <a:t>-1</a:t>
            </a:r>
            <a:r>
              <a:rPr kumimoji="1" lang="zh-Hans" altLang="en-US" dirty="0"/>
              <a:t> </a:t>
            </a:r>
            <a:r>
              <a:rPr kumimoji="1" lang="en-US" altLang="zh-Hans" dirty="0"/>
              <a:t>face</a:t>
            </a:r>
            <a:r>
              <a:rPr kumimoji="1" lang="zh-Hans" altLang="en-US" dirty="0"/>
              <a:t> </a:t>
            </a:r>
            <a:r>
              <a:rPr kumimoji="1" lang="en-US" altLang="zh-Hans" dirty="0"/>
              <a:t>(two speeches + one face)</a:t>
            </a:r>
          </a:p>
          <a:p>
            <a:pPr marL="285750" indent="-285750">
              <a:buFont typeface="Wingdings" pitchFamily="2" charset="2"/>
              <a:buChar char="Ø"/>
            </a:pPr>
            <a:r>
              <a:rPr kumimoji="1" lang="en-US" altLang="zh-Hans" dirty="0"/>
              <a:t>AV</a:t>
            </a:r>
            <a:r>
              <a:rPr kumimoji="1" lang="zh-Hans" altLang="en-US" dirty="0"/>
              <a:t> </a:t>
            </a:r>
            <a:r>
              <a:rPr kumimoji="1" lang="en-US" altLang="zh-Hans" dirty="0"/>
              <a:t>-2</a:t>
            </a:r>
            <a:r>
              <a:rPr kumimoji="1" lang="zh-Hans" altLang="en-US" dirty="0"/>
              <a:t> </a:t>
            </a:r>
            <a:r>
              <a:rPr kumimoji="1" lang="en-US" altLang="zh-Hans" dirty="0"/>
              <a:t>face</a:t>
            </a:r>
            <a:r>
              <a:rPr kumimoji="1" lang="zh-Hans" altLang="en-US" dirty="0"/>
              <a:t> </a:t>
            </a:r>
            <a:r>
              <a:rPr kumimoji="1" lang="en-US" altLang="zh-Hans" dirty="0"/>
              <a:t>(two speeches + two faces)</a:t>
            </a:r>
          </a:p>
        </p:txBody>
      </p:sp>
      <p:sp>
        <p:nvSpPr>
          <p:cNvPr id="70" name="文本框 69">
            <a:extLst>
              <a:ext uri="{FF2B5EF4-FFF2-40B4-BE49-F238E27FC236}">
                <a16:creationId xmlns:a16="http://schemas.microsoft.com/office/drawing/2014/main" id="{55FDF612-64E9-554D-8C33-3FC6FF90904F}"/>
              </a:ext>
            </a:extLst>
          </p:cNvPr>
          <p:cNvSpPr txBox="1"/>
          <p:nvPr/>
        </p:nvSpPr>
        <p:spPr>
          <a:xfrm>
            <a:off x="6748719" y="1861515"/>
            <a:ext cx="4725204" cy="923330"/>
          </a:xfrm>
          <a:prstGeom prst="rect">
            <a:avLst/>
          </a:prstGeom>
          <a:noFill/>
        </p:spPr>
        <p:txBody>
          <a:bodyPr wrap="none" rtlCol="0">
            <a:spAutoFit/>
          </a:bodyPr>
          <a:lstStyle/>
          <a:p>
            <a:pPr marL="285750" indent="-285750">
              <a:buFont typeface="Wingdings" pitchFamily="2" charset="2"/>
              <a:buChar char="Ø"/>
            </a:pPr>
            <a:r>
              <a:rPr kumimoji="1" lang="en-US" altLang="zh-CN" dirty="0"/>
              <a:t>Audio only (two speeches + noise)</a:t>
            </a:r>
          </a:p>
          <a:p>
            <a:pPr marL="285750" indent="-285750">
              <a:buFont typeface="Wingdings" pitchFamily="2" charset="2"/>
              <a:buChar char="Ø"/>
            </a:pPr>
            <a:r>
              <a:rPr kumimoji="1" lang="en-US" altLang="zh-Hans" dirty="0"/>
              <a:t>AV</a:t>
            </a:r>
            <a:r>
              <a:rPr kumimoji="1" lang="zh-Hans" altLang="en-US" dirty="0"/>
              <a:t> </a:t>
            </a:r>
            <a:r>
              <a:rPr kumimoji="1" lang="en-US" altLang="zh-Hans" dirty="0"/>
              <a:t>-1</a:t>
            </a:r>
            <a:r>
              <a:rPr kumimoji="1" lang="zh-Hans" altLang="en-US" dirty="0"/>
              <a:t> </a:t>
            </a:r>
            <a:r>
              <a:rPr kumimoji="1" lang="en-US" altLang="zh-Hans" dirty="0"/>
              <a:t>face</a:t>
            </a:r>
            <a:r>
              <a:rPr kumimoji="1" lang="zh-Hans" altLang="en-US" dirty="0"/>
              <a:t> </a:t>
            </a:r>
            <a:r>
              <a:rPr kumimoji="1" lang="en-US" altLang="zh-Hans" dirty="0"/>
              <a:t>(two speeches + one face + noise)</a:t>
            </a:r>
          </a:p>
          <a:p>
            <a:pPr marL="285750" indent="-285750">
              <a:buFont typeface="Wingdings" pitchFamily="2" charset="2"/>
              <a:buChar char="Ø"/>
            </a:pPr>
            <a:r>
              <a:rPr kumimoji="1" lang="en-US" altLang="zh-Hans" dirty="0"/>
              <a:t>AV</a:t>
            </a:r>
            <a:r>
              <a:rPr kumimoji="1" lang="zh-Hans" altLang="en-US" dirty="0"/>
              <a:t> </a:t>
            </a:r>
            <a:r>
              <a:rPr kumimoji="1" lang="en-US" altLang="zh-Hans" dirty="0"/>
              <a:t>-2</a:t>
            </a:r>
            <a:r>
              <a:rPr kumimoji="1" lang="zh-Hans" altLang="en-US" dirty="0"/>
              <a:t> </a:t>
            </a:r>
            <a:r>
              <a:rPr kumimoji="1" lang="en-US" altLang="zh-Hans" dirty="0"/>
              <a:t>face</a:t>
            </a:r>
            <a:r>
              <a:rPr kumimoji="1" lang="zh-Hans" altLang="en-US" dirty="0"/>
              <a:t> </a:t>
            </a:r>
            <a:r>
              <a:rPr kumimoji="1" lang="en-US" altLang="zh-Hans" dirty="0"/>
              <a:t>(two speeches + two faces + noise)</a:t>
            </a:r>
          </a:p>
        </p:txBody>
      </p:sp>
      <p:sp>
        <p:nvSpPr>
          <p:cNvPr id="71" name="文本框 70">
            <a:extLst>
              <a:ext uri="{FF2B5EF4-FFF2-40B4-BE49-F238E27FC236}">
                <a16:creationId xmlns:a16="http://schemas.microsoft.com/office/drawing/2014/main" id="{6A157A16-BDDD-4142-BDCC-C7DF20C62BAE}"/>
              </a:ext>
            </a:extLst>
          </p:cNvPr>
          <p:cNvSpPr txBox="1"/>
          <p:nvPr/>
        </p:nvSpPr>
        <p:spPr>
          <a:xfrm>
            <a:off x="6743701" y="4251739"/>
            <a:ext cx="4337085" cy="1200329"/>
          </a:xfrm>
          <a:prstGeom prst="rect">
            <a:avLst/>
          </a:prstGeom>
          <a:noFill/>
        </p:spPr>
        <p:txBody>
          <a:bodyPr wrap="none" rtlCol="0">
            <a:spAutoFit/>
          </a:bodyPr>
          <a:lstStyle/>
          <a:p>
            <a:pPr marL="285750" indent="-285750">
              <a:buFont typeface="Wingdings" pitchFamily="2" charset="2"/>
              <a:buChar char="Ø"/>
            </a:pPr>
            <a:r>
              <a:rPr kumimoji="1" lang="en-US" altLang="zh-CN" dirty="0"/>
              <a:t>Audio only (</a:t>
            </a:r>
            <a:r>
              <a:rPr kumimoji="1" lang="en-US" altLang="zh-Hans" dirty="0"/>
              <a:t>three</a:t>
            </a:r>
            <a:r>
              <a:rPr kumimoji="1" lang="en-US" altLang="zh-CN" dirty="0"/>
              <a:t> speeches)</a:t>
            </a:r>
          </a:p>
          <a:p>
            <a:pPr marL="285750" indent="-285750">
              <a:buFont typeface="Wingdings" pitchFamily="2" charset="2"/>
              <a:buChar char="Ø"/>
            </a:pPr>
            <a:r>
              <a:rPr kumimoji="1" lang="en-US" altLang="zh-Hans" dirty="0"/>
              <a:t>AV</a:t>
            </a:r>
            <a:r>
              <a:rPr kumimoji="1" lang="zh-Hans" altLang="en-US" dirty="0"/>
              <a:t> </a:t>
            </a:r>
            <a:r>
              <a:rPr kumimoji="1" lang="en-US" altLang="zh-Hans" dirty="0"/>
              <a:t>-1</a:t>
            </a:r>
            <a:r>
              <a:rPr kumimoji="1" lang="zh-Hans" altLang="en-US" dirty="0"/>
              <a:t> </a:t>
            </a:r>
            <a:r>
              <a:rPr kumimoji="1" lang="en-US" altLang="zh-Hans" dirty="0"/>
              <a:t>face</a:t>
            </a:r>
            <a:r>
              <a:rPr kumimoji="1" lang="zh-Hans" altLang="en-US" dirty="0"/>
              <a:t> </a:t>
            </a:r>
            <a:r>
              <a:rPr kumimoji="1" lang="en-US" altLang="zh-Hans" dirty="0"/>
              <a:t>(three speeches + one face)</a:t>
            </a:r>
          </a:p>
          <a:p>
            <a:pPr marL="285750" indent="-285750">
              <a:buFont typeface="Wingdings" pitchFamily="2" charset="2"/>
              <a:buChar char="Ø"/>
            </a:pPr>
            <a:r>
              <a:rPr kumimoji="1" lang="en-US" altLang="zh-Hans" dirty="0"/>
              <a:t>AV</a:t>
            </a:r>
            <a:r>
              <a:rPr kumimoji="1" lang="zh-Hans" altLang="en-US" dirty="0"/>
              <a:t> </a:t>
            </a:r>
            <a:r>
              <a:rPr kumimoji="1" lang="en-US" altLang="zh-Hans" dirty="0"/>
              <a:t>-2</a:t>
            </a:r>
            <a:r>
              <a:rPr kumimoji="1" lang="zh-Hans" altLang="en-US" dirty="0"/>
              <a:t> </a:t>
            </a:r>
            <a:r>
              <a:rPr kumimoji="1" lang="en-US" altLang="zh-Hans" dirty="0"/>
              <a:t>face</a:t>
            </a:r>
            <a:r>
              <a:rPr kumimoji="1" lang="zh-Hans" altLang="en-US" dirty="0"/>
              <a:t> </a:t>
            </a:r>
            <a:r>
              <a:rPr kumimoji="1" lang="en-US" altLang="zh-Hans" dirty="0"/>
              <a:t>(three speeches + two faces)</a:t>
            </a:r>
          </a:p>
          <a:p>
            <a:pPr marL="285750" indent="-285750">
              <a:buFont typeface="Wingdings" pitchFamily="2" charset="2"/>
              <a:buChar char="Ø"/>
            </a:pPr>
            <a:r>
              <a:rPr kumimoji="1" lang="en-US" altLang="zh-Hans" dirty="0"/>
              <a:t>AV -3 face (three speeches + three faces)</a:t>
            </a:r>
          </a:p>
        </p:txBody>
      </p:sp>
    </p:spTree>
    <p:extLst>
      <p:ext uri="{BB962C8B-B14F-4D97-AF65-F5344CB8AC3E}">
        <p14:creationId xmlns:p14="http://schemas.microsoft.com/office/powerpoint/2010/main" val="364909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788877" y="1879404"/>
                <a:ext cx="8333823" cy="3976454"/>
              </a:xfrm>
              <a:prstGeom prst="rect">
                <a:avLst/>
              </a:prstGeom>
            </p:spPr>
            <p:txBody>
              <a:bodyPr vert="horz" wrap="square" lIns="0" tIns="14395" rIns="0" bIns="0" rtlCol="0">
                <a:spAutoFit/>
              </a:bodyPr>
              <a:lstStyle/>
              <a:p>
                <a:pPr marL="297267" indent="-285750">
                  <a:spcBef>
                    <a:spcPts val="600"/>
                  </a:spcBef>
                  <a:spcAft>
                    <a:spcPts val="200"/>
                  </a:spcAft>
                  <a:buSzPct val="125000"/>
                  <a:buFont typeface="Wingdings" pitchFamily="2" charset="2"/>
                  <a:buChar char="Ø"/>
                  <a:tabLst>
                    <a:tab pos="149713" algn="l"/>
                  </a:tabLst>
                </a:pPr>
                <a:r>
                  <a:rPr lang="en-US" altLang="zh-Hans" sz="1400" spc="-36" dirty="0">
                    <a:latin typeface="Microsoft YaHei" panose="020B0503020204020204" pitchFamily="34" charset="-122"/>
                    <a:ea typeface="Microsoft YaHei" panose="020B0503020204020204" pitchFamily="34" charset="-122"/>
                    <a:cs typeface="Noto Sans CJK JP Regular"/>
                  </a:rPr>
                  <a:t>Baseline </a:t>
                </a:r>
                <a:r>
                  <a:rPr lang="en-US" sz="1400" spc="27" dirty="0">
                    <a:latin typeface="Microsoft YaHei" panose="020B0503020204020204" pitchFamily="34" charset="-122"/>
                    <a:ea typeface="Microsoft YaHei" panose="020B0503020204020204" pitchFamily="34" charset="-122"/>
                    <a:cs typeface="Noto Sans CJK JP Regular"/>
                  </a:rPr>
                  <a:t>(Audio</a:t>
                </a:r>
                <a:r>
                  <a:rPr lang="en-US" sz="1400" spc="141" dirty="0">
                    <a:latin typeface="Microsoft YaHei" panose="020B0503020204020204" pitchFamily="34" charset="-122"/>
                    <a:ea typeface="Microsoft YaHei" panose="020B0503020204020204" pitchFamily="34" charset="-122"/>
                    <a:cs typeface="Noto Sans CJK JP Regular"/>
                  </a:rPr>
                  <a:t> </a:t>
                </a:r>
                <a:r>
                  <a:rPr lang="en-US" sz="1400" spc="23" dirty="0">
                    <a:latin typeface="Microsoft YaHei" panose="020B0503020204020204" pitchFamily="34" charset="-122"/>
                    <a:ea typeface="Microsoft YaHei" panose="020B0503020204020204" pitchFamily="34" charset="-122"/>
                    <a:cs typeface="Noto Sans CJK JP Regular"/>
                  </a:rPr>
                  <a:t>Only)</a:t>
                </a:r>
                <a:endParaRPr lang="en-US" sz="1400" dirty="0">
                  <a:latin typeface="Microsoft YaHei" panose="020B0503020204020204" pitchFamily="34" charset="-122"/>
                  <a:ea typeface="Microsoft YaHei" panose="020B0503020204020204" pitchFamily="34" charset="-122"/>
                  <a:cs typeface="Noto Sans CJK JP Regular"/>
                </a:endParaRPr>
              </a:p>
              <a:p>
                <a:pPr marL="550627" marR="4607" lvl="1" indent="-285750">
                  <a:lnSpc>
                    <a:spcPct val="125000"/>
                  </a:lnSpc>
                  <a:spcBef>
                    <a:spcPts val="600"/>
                  </a:spcBef>
                  <a:buSzPct val="125000"/>
                  <a:buFont typeface="Wingdings" pitchFamily="2" charset="2"/>
                  <a:buChar char="Ø"/>
                  <a:tabLst>
                    <a:tab pos="403073" algn="l"/>
                  </a:tabLst>
                </a:pPr>
                <a:r>
                  <a:rPr lang="en-US" altLang="zh-Hans" sz="1400" dirty="0">
                    <a:latin typeface="Microsoft YaHei" panose="020B0503020204020204" pitchFamily="34" charset="-122"/>
                    <a:ea typeface="Microsoft YaHei" panose="020B0503020204020204" pitchFamily="34" charset="-122"/>
                    <a:cs typeface="Noto Sans CJK JP Regular"/>
                  </a:rPr>
                  <a:t>M</a:t>
                </a:r>
                <a:r>
                  <a:rPr lang="en-US" altLang="zh-CN" sz="1400" dirty="0">
                    <a:latin typeface="Microsoft YaHei" panose="020B0503020204020204" pitchFamily="34" charset="-122"/>
                    <a:ea typeface="Microsoft YaHei" panose="020B0503020204020204" pitchFamily="34" charset="-122"/>
                    <a:cs typeface="Noto Sans CJK JP Regular"/>
                  </a:rPr>
                  <a:t>ost of audio-only speech enhancement and separation techniques require multiple audio channels (multiple microphones), and are therefore not applicable to our task.</a:t>
                </a:r>
              </a:p>
              <a:p>
                <a:pPr marL="550627" lvl="1" indent="-285750">
                  <a:spcBef>
                    <a:spcPts val="600"/>
                  </a:spcBef>
                  <a:buSzPct val="125000"/>
                  <a:buFont typeface="Wingdings" pitchFamily="2" charset="2"/>
                  <a:buChar char="Ø"/>
                  <a:tabLst>
                    <a:tab pos="403073" algn="l"/>
                  </a:tabLst>
                </a:pPr>
                <a:r>
                  <a:rPr lang="en-US" altLang="zh-Hans" sz="1400" dirty="0">
                    <a:latin typeface="Microsoft YaHei" panose="020B0503020204020204" pitchFamily="34" charset="-122"/>
                    <a:ea typeface="Microsoft YaHei" panose="020B0503020204020204" pitchFamily="34" charset="-122"/>
                    <a:cs typeface="Noto Sans CJK JP Regular"/>
                  </a:rPr>
                  <a:t>This paper </a:t>
                </a:r>
                <a:r>
                  <a:rPr lang="en-US" altLang="ja-JP" sz="1400" dirty="0">
                    <a:latin typeface="Microsoft YaHei" panose="020B0503020204020204" pitchFamily="34" charset="-122"/>
                    <a:ea typeface="Microsoft YaHei" panose="020B0503020204020204" pitchFamily="34" charset="-122"/>
                    <a:cs typeface="Noto Sans CJK JP Regular"/>
                  </a:rPr>
                  <a:t>implemented an AO baseline for speech enhancement which has a similar architecture to the audio stream in </a:t>
                </a:r>
                <a:r>
                  <a:rPr lang="en-US" altLang="zh-Hans" sz="1400" dirty="0">
                    <a:latin typeface="Microsoft YaHei" panose="020B0503020204020204" pitchFamily="34" charset="-122"/>
                    <a:ea typeface="Microsoft YaHei" panose="020B0503020204020204" pitchFamily="34" charset="-122"/>
                    <a:cs typeface="Noto Sans CJK JP Regular"/>
                  </a:rPr>
                  <a:t>the</a:t>
                </a:r>
                <a:r>
                  <a:rPr lang="en-US" altLang="ja-JP" sz="1400" dirty="0">
                    <a:latin typeface="Microsoft YaHei" panose="020B0503020204020204" pitchFamily="34" charset="-122"/>
                    <a:ea typeface="Microsoft YaHei" panose="020B0503020204020204" pitchFamily="34" charset="-122"/>
                    <a:cs typeface="Noto Sans CJK JP Regular"/>
                  </a:rPr>
                  <a:t> audio- visual model.</a:t>
                </a:r>
              </a:p>
              <a:p>
                <a:pPr marL="803987" lvl="2" indent="-285750">
                  <a:spcBef>
                    <a:spcPts val="600"/>
                  </a:spcBef>
                  <a:buSzPct val="125000"/>
                  <a:buFont typeface="Wingdings" pitchFamily="2" charset="2"/>
                  <a:buChar char="Ø"/>
                  <a:tabLst>
                    <a:tab pos="656433" algn="l"/>
                  </a:tabLst>
                </a:pPr>
                <a:r>
                  <a:rPr lang="en-US" altLang="ja-JP" sz="1400" dirty="0">
                    <a:latin typeface="Microsoft YaHei" panose="020B0503020204020204" pitchFamily="34" charset="-122"/>
                    <a:ea typeface="Microsoft YaHei" panose="020B0503020204020204" pitchFamily="34" charset="-122"/>
                    <a:cs typeface="Noto Sans CJK JP Regular"/>
                  </a:rPr>
                  <a:t>This paper implemented the permutation-invariant training introduced by Yu et al. [2017].</a:t>
                </a:r>
              </a:p>
              <a:p>
                <a:pPr marL="550627" lvl="1" indent="-285750">
                  <a:spcBef>
                    <a:spcPts val="600"/>
                  </a:spcBef>
                  <a:buSzPct val="125000"/>
                  <a:buFont typeface="Wingdings" pitchFamily="2" charset="2"/>
                  <a:buChar char="Ø"/>
                  <a:tabLst>
                    <a:tab pos="403073" algn="l"/>
                  </a:tabLst>
                </a:pPr>
                <a:r>
                  <a:rPr lang="en-US" altLang="ja-JP" sz="1400" spc="18" dirty="0">
                    <a:latin typeface="Microsoft YaHei" panose="020B0503020204020204" pitchFamily="34" charset="-122"/>
                    <a:ea typeface="Microsoft YaHei" panose="020B0503020204020204" pitchFamily="34" charset="-122"/>
                    <a:cs typeface="Noto Sans CJK JP Regular"/>
                  </a:rPr>
                  <a:t>Speech Enhancement</a:t>
                </a:r>
                <a:endParaRPr lang="en-US" altLang="ja-JP" sz="1400" dirty="0">
                  <a:latin typeface="Microsoft YaHei" panose="020B0503020204020204" pitchFamily="34" charset="-122"/>
                  <a:ea typeface="Microsoft YaHei" panose="020B0503020204020204" pitchFamily="34" charset="-122"/>
                  <a:cs typeface="Noto Sans CJK JP Regular"/>
                </a:endParaRPr>
              </a:p>
              <a:p>
                <a:pPr marL="803987" marR="137621" lvl="2" indent="-285750">
                  <a:lnSpc>
                    <a:spcPts val="1995"/>
                  </a:lnSpc>
                  <a:spcBef>
                    <a:spcPts val="600"/>
                  </a:spcBef>
                  <a:buSzPct val="125000"/>
                  <a:buFont typeface="Wingdings" pitchFamily="2" charset="2"/>
                  <a:buChar char="Ø"/>
                  <a:tabLst>
                    <a:tab pos="656433" algn="l"/>
                  </a:tabLst>
                </a:pPr>
                <a:r>
                  <a:rPr lang="en-US" sz="1400" dirty="0">
                    <a:latin typeface="Microsoft YaHei" panose="020B0503020204020204" pitchFamily="34" charset="-122"/>
                    <a:ea typeface="Microsoft YaHei" panose="020B0503020204020204" pitchFamily="34" charset="-122"/>
                  </a:rPr>
                  <a:t>state-of-the-art single channel result[Erdogan et al. [2015]]</a:t>
                </a:r>
                <a:r>
                  <a:rPr lang="en-US" altLang="zh-CN" sz="1400" dirty="0">
                    <a:latin typeface="Microsoft YaHei" panose="020B0503020204020204" pitchFamily="34" charset="-122"/>
                    <a:ea typeface="Microsoft YaHei" panose="020B0503020204020204" pitchFamily="34" charset="-122"/>
                  </a:rPr>
                  <a:t>: 14.75dB</a:t>
                </a:r>
                <a:endParaRPr lang="en-US" sz="1400" dirty="0">
                  <a:latin typeface="Microsoft YaHei" panose="020B0503020204020204" pitchFamily="34" charset="-122"/>
                  <a:ea typeface="Microsoft YaHei" panose="020B0503020204020204" pitchFamily="34" charset="-122"/>
                </a:endParaRPr>
              </a:p>
              <a:p>
                <a:pPr marL="803987" lvl="2" indent="-285750">
                  <a:spcBef>
                    <a:spcPts val="600"/>
                  </a:spcBef>
                  <a:buSzPct val="125000"/>
                  <a:buFont typeface="Wingdings" pitchFamily="2" charset="2"/>
                  <a:buChar char="Ø"/>
                  <a:tabLst>
                    <a:tab pos="656433" algn="l"/>
                  </a:tabLst>
                </a:pPr>
                <a:r>
                  <a:rPr lang="en-US" altLang="ja-JP" sz="1400" dirty="0">
                    <a:latin typeface="Microsoft YaHei" panose="020B0503020204020204" pitchFamily="34" charset="-122"/>
                    <a:ea typeface="Microsoft YaHei" panose="020B0503020204020204" pitchFamily="34" charset="-122"/>
                  </a:rPr>
                  <a:t>our AO enhancement model: 14.6 dB</a:t>
                </a:r>
              </a:p>
              <a:p>
                <a:pPr marL="297267" indent="-285750">
                  <a:spcBef>
                    <a:spcPts val="600"/>
                  </a:spcBef>
                  <a:spcAft>
                    <a:spcPts val="200"/>
                  </a:spcAft>
                  <a:buSzPct val="125000"/>
                  <a:buFont typeface="Wingdings" pitchFamily="2" charset="2"/>
                  <a:buChar char="Ø"/>
                  <a:tabLst>
                    <a:tab pos="149713" algn="l"/>
                  </a:tabLst>
                </a:pPr>
                <a:r>
                  <a:rPr lang="en-US" altLang="zh-CN" sz="1400" spc="18" dirty="0">
                    <a:latin typeface="Microsoft YaHei" panose="020B0503020204020204" pitchFamily="34" charset="-122"/>
                    <a:ea typeface="Microsoft YaHei" panose="020B0503020204020204" pitchFamily="34" charset="-122"/>
                    <a:cs typeface="Noto Sans CJK JP Regular"/>
                  </a:rPr>
                  <a:t>Evaluation Index</a:t>
                </a:r>
                <a:endParaRPr lang="en-US" altLang="zh-CN" sz="1400" dirty="0">
                  <a:latin typeface="Microsoft YaHei" panose="020B0503020204020204" pitchFamily="34" charset="-122"/>
                  <a:ea typeface="Microsoft YaHei" panose="020B0503020204020204" pitchFamily="34" charset="-122"/>
                  <a:cs typeface="Noto Sans CJK JP Regular"/>
                </a:endParaRPr>
              </a:p>
              <a:p>
                <a:pPr marL="550627" lvl="1" indent="-285750">
                  <a:spcBef>
                    <a:spcPts val="600"/>
                  </a:spcBef>
                  <a:buSzPct val="125000"/>
                  <a:buFont typeface="Wingdings" pitchFamily="2" charset="2"/>
                  <a:buChar char="Ø"/>
                  <a:tabLst>
                    <a:tab pos="403073" algn="l"/>
                  </a:tabLst>
                </a:pPr>
                <a:r>
                  <a:rPr lang="en-US" altLang="zh-CN" sz="1400" spc="36" dirty="0">
                    <a:latin typeface="Microsoft YaHei" panose="020B0503020204020204" pitchFamily="34" charset="-122"/>
                    <a:ea typeface="Microsoft YaHei" panose="020B0503020204020204" pitchFamily="34" charset="-122"/>
                    <a:cs typeface="Noto Sans CJK JP Regular"/>
                  </a:rPr>
                  <a:t>signal-to-distortion (SDR)</a:t>
                </a:r>
                <a:endParaRPr lang="en-US" altLang="zh-CN" sz="1400" dirty="0">
                  <a:latin typeface="Microsoft YaHei" panose="020B0503020204020204" pitchFamily="34" charset="-122"/>
                  <a:ea typeface="Microsoft YaHei" panose="020B0503020204020204" pitchFamily="34" charset="-122"/>
                  <a:cs typeface="Noto Sans CJK JP Regular"/>
                </a:endParaRPr>
              </a:p>
              <a:p>
                <a:pPr marL="550627" lvl="1" indent="-285750">
                  <a:spcBef>
                    <a:spcPts val="600"/>
                  </a:spcBef>
                  <a:buSzPct val="125000"/>
                  <a:buFont typeface="Wingdings" pitchFamily="2" charset="2"/>
                  <a:buChar char="Ø"/>
                  <a:tabLst>
                    <a:tab pos="403073" algn="l"/>
                  </a:tabLst>
                </a:pPr>
                <a14:m>
                  <m:oMath xmlns:m="http://schemas.openxmlformats.org/officeDocument/2006/math">
                    <m:r>
                      <m:rPr>
                        <m:sty m:val="p"/>
                      </m:rPr>
                      <a:rPr lang="en-US" altLang="zh-Hans" sz="1400" i="1" dirty="0">
                        <a:latin typeface="Cambria Math" panose="02040503050406030204" pitchFamily="18" charset="0"/>
                        <a:ea typeface="Microsoft YaHei" panose="020B0503020204020204" pitchFamily="34" charset="-122"/>
                        <a:cs typeface="Noto Sans CJK JP Regular"/>
                      </a:rPr>
                      <m:t>SDR</m:t>
                    </m:r>
                    <m:r>
                      <a:rPr lang="en-US" altLang="zh-Hans" sz="1400" b="0" i="1" dirty="0" smtClean="0">
                        <a:latin typeface="Cambria Math" panose="02040503050406030204" pitchFamily="18" charset="0"/>
                        <a:ea typeface="Microsoft YaHei" panose="020B0503020204020204" pitchFamily="34" charset="-122"/>
                        <a:cs typeface="Noto Sans CJK JP Regular"/>
                      </a:rPr>
                      <m:t>=10</m:t>
                    </m:r>
                    <m:sSub>
                      <m:sSubPr>
                        <m:ctrlPr>
                          <a:rPr lang="en-US" altLang="zh-Hans" sz="1400" b="0" i="1" dirty="0" smtClean="0">
                            <a:latin typeface="Cambria Math" panose="02040503050406030204" pitchFamily="18" charset="0"/>
                            <a:ea typeface="Microsoft YaHei" panose="020B0503020204020204" pitchFamily="34" charset="-122"/>
                          </a:rPr>
                        </m:ctrlPr>
                      </m:sSubPr>
                      <m:e>
                        <m:r>
                          <a:rPr lang="en-US" altLang="zh-Hans" sz="1400" b="0" i="1" dirty="0" smtClean="0">
                            <a:latin typeface="Cambria Math" panose="02040503050406030204" pitchFamily="18" charset="0"/>
                            <a:ea typeface="Microsoft YaHei" panose="020B0503020204020204" pitchFamily="34" charset="-122"/>
                          </a:rPr>
                          <m:t>𝑙𝑜𝑔</m:t>
                        </m:r>
                      </m:e>
                      <m:sub>
                        <m:r>
                          <a:rPr lang="en-US" altLang="zh-Hans" sz="1400" b="0" i="1" dirty="0" smtClean="0">
                            <a:latin typeface="Cambria Math" panose="02040503050406030204" pitchFamily="18" charset="0"/>
                            <a:ea typeface="Microsoft YaHei" panose="020B0503020204020204" pitchFamily="34" charset="-122"/>
                          </a:rPr>
                          <m:t>10</m:t>
                        </m:r>
                      </m:sub>
                    </m:sSub>
                    <m:d>
                      <m:dPr>
                        <m:ctrlPr>
                          <a:rPr lang="en-US" altLang="zh-Hans" sz="1400" b="0" i="1" dirty="0" smtClean="0">
                            <a:latin typeface="Cambria Math" panose="02040503050406030204" pitchFamily="18" charset="0"/>
                            <a:ea typeface="Microsoft YaHei" panose="020B0503020204020204" pitchFamily="34" charset="-122"/>
                          </a:rPr>
                        </m:ctrlPr>
                      </m:dPr>
                      <m:e>
                        <m:f>
                          <m:fPr>
                            <m:ctrlPr>
                              <a:rPr lang="en-US" altLang="zh-Hans" sz="1400" b="0" i="1" dirty="0" smtClean="0">
                                <a:latin typeface="Cambria Math" panose="02040503050406030204" pitchFamily="18" charset="0"/>
                                <a:ea typeface="Microsoft YaHei" panose="020B0503020204020204" pitchFamily="34" charset="-122"/>
                              </a:rPr>
                            </m:ctrlPr>
                          </m:fPr>
                          <m:num>
                            <m:sSup>
                              <m:sSupPr>
                                <m:ctrlPr>
                                  <a:rPr lang="en-US" altLang="zh-Hans" sz="1400" b="0" i="1" dirty="0" smtClean="0">
                                    <a:latin typeface="Cambria Math" panose="02040503050406030204" pitchFamily="18" charset="0"/>
                                    <a:ea typeface="Microsoft YaHei" panose="020B0503020204020204" pitchFamily="34" charset="-122"/>
                                  </a:rPr>
                                </m:ctrlPr>
                              </m:sSupPr>
                              <m:e>
                                <m:d>
                                  <m:dPr>
                                    <m:begChr m:val="‖"/>
                                    <m:endChr m:val="‖"/>
                                    <m:ctrlPr>
                                      <a:rPr lang="en-US" altLang="zh-Hans" sz="1400" b="0" i="1" dirty="0" smtClean="0">
                                        <a:latin typeface="Cambria Math" panose="02040503050406030204" pitchFamily="18" charset="0"/>
                                        <a:ea typeface="Microsoft YaHei" panose="020B0503020204020204" pitchFamily="34" charset="-122"/>
                                      </a:rPr>
                                    </m:ctrlPr>
                                  </m:dPr>
                                  <m:e>
                                    <m:sSub>
                                      <m:sSubPr>
                                        <m:ctrlPr>
                                          <a:rPr lang="en-US" altLang="zh-Hans" sz="1400" b="0" i="1" dirty="0" smtClean="0">
                                            <a:latin typeface="Cambria Math" panose="02040503050406030204" pitchFamily="18" charset="0"/>
                                            <a:ea typeface="Microsoft YaHei" panose="020B0503020204020204" pitchFamily="34" charset="-122"/>
                                          </a:rPr>
                                        </m:ctrlPr>
                                      </m:sSubPr>
                                      <m:e>
                                        <m:r>
                                          <a:rPr lang="en-US" altLang="zh-Hans" sz="1400" b="0" i="1" dirty="0" smtClean="0">
                                            <a:latin typeface="Cambria Math" panose="02040503050406030204" pitchFamily="18" charset="0"/>
                                            <a:ea typeface="Microsoft YaHei" panose="020B0503020204020204" pitchFamily="34" charset="-122"/>
                                          </a:rPr>
                                          <m:t>𝑆</m:t>
                                        </m:r>
                                      </m:e>
                                      <m:sub>
                                        <m:r>
                                          <a:rPr lang="en-US" altLang="zh-Hans" sz="1400" b="0" i="1" dirty="0" smtClean="0">
                                            <a:latin typeface="Cambria Math" panose="02040503050406030204" pitchFamily="18" charset="0"/>
                                            <a:ea typeface="Microsoft YaHei" panose="020B0503020204020204" pitchFamily="34" charset="-122"/>
                                          </a:rPr>
                                          <m:t>𝑡𝑎𝑟𝑔𝑒𝑡</m:t>
                                        </m:r>
                                      </m:sub>
                                    </m:sSub>
                                  </m:e>
                                </m:d>
                              </m:e>
                              <m:sup>
                                <m:r>
                                  <a:rPr lang="en-US" altLang="zh-Hans" sz="1400" b="0" i="1" dirty="0" smtClean="0">
                                    <a:latin typeface="Cambria Math" panose="02040503050406030204" pitchFamily="18" charset="0"/>
                                    <a:ea typeface="Microsoft YaHei" panose="020B0503020204020204" pitchFamily="34" charset="-122"/>
                                  </a:rPr>
                                  <m:t>2</m:t>
                                </m:r>
                              </m:sup>
                            </m:sSup>
                          </m:num>
                          <m:den>
                            <m:sSup>
                              <m:sSupPr>
                                <m:ctrlPr>
                                  <a:rPr lang="en-US" altLang="zh-Hans" sz="1400" b="0" i="1" dirty="0" smtClean="0">
                                    <a:latin typeface="Cambria Math" panose="02040503050406030204" pitchFamily="18" charset="0"/>
                                    <a:ea typeface="Microsoft YaHei" panose="020B0503020204020204" pitchFamily="34" charset="-122"/>
                                  </a:rPr>
                                </m:ctrlPr>
                              </m:sSupPr>
                              <m:e>
                                <m:d>
                                  <m:dPr>
                                    <m:begChr m:val="‖"/>
                                    <m:endChr m:val="‖"/>
                                    <m:ctrlPr>
                                      <a:rPr lang="en-US" altLang="zh-Hans" sz="1400" i="1" dirty="0">
                                        <a:latin typeface="Cambria Math" panose="02040503050406030204" pitchFamily="18" charset="0"/>
                                        <a:ea typeface="Microsoft YaHei" panose="020B0503020204020204" pitchFamily="34" charset="-122"/>
                                      </a:rPr>
                                    </m:ctrlPr>
                                  </m:dPr>
                                  <m:e>
                                    <m:r>
                                      <m:rPr>
                                        <m:sty m:val="p"/>
                                      </m:rPr>
                                      <a:rPr lang="en-US" altLang="zh-Hans" sz="1400" i="1" dirty="0" smtClean="0">
                                        <a:latin typeface="Cambria Math" panose="02040503050406030204" pitchFamily="18" charset="0"/>
                                        <a:ea typeface="Microsoft YaHei" panose="020B0503020204020204" pitchFamily="34" charset="-122"/>
                                      </a:rPr>
                                      <m:t>S</m:t>
                                    </m:r>
                                    <m:r>
                                      <a:rPr lang="en-US" altLang="zh-Hans" sz="1400" b="0" i="1" dirty="0" smtClean="0">
                                        <a:latin typeface="Cambria Math" panose="02040503050406030204" pitchFamily="18" charset="0"/>
                                        <a:ea typeface="Microsoft YaHei" panose="020B0503020204020204" pitchFamily="34" charset="-122"/>
                                      </a:rPr>
                                      <m:t>−</m:t>
                                    </m:r>
                                    <m:sSub>
                                      <m:sSubPr>
                                        <m:ctrlPr>
                                          <a:rPr lang="en-US" altLang="zh-Hans" sz="1400" i="1" dirty="0">
                                            <a:latin typeface="Cambria Math" panose="02040503050406030204" pitchFamily="18" charset="0"/>
                                            <a:ea typeface="Microsoft YaHei" panose="020B0503020204020204" pitchFamily="34" charset="-122"/>
                                          </a:rPr>
                                        </m:ctrlPr>
                                      </m:sSubPr>
                                      <m:e>
                                        <m:r>
                                          <a:rPr lang="en-US" altLang="zh-Hans" sz="1400" i="1" dirty="0">
                                            <a:latin typeface="Cambria Math" panose="02040503050406030204" pitchFamily="18" charset="0"/>
                                            <a:ea typeface="Microsoft YaHei" panose="020B0503020204020204" pitchFamily="34" charset="-122"/>
                                          </a:rPr>
                                          <m:t>𝑆</m:t>
                                        </m:r>
                                      </m:e>
                                      <m:sub>
                                        <m:r>
                                          <a:rPr lang="en-US" altLang="zh-Hans" sz="1400" i="1" dirty="0">
                                            <a:latin typeface="Cambria Math" panose="02040503050406030204" pitchFamily="18" charset="0"/>
                                            <a:ea typeface="Microsoft YaHei" panose="020B0503020204020204" pitchFamily="34" charset="-122"/>
                                          </a:rPr>
                                          <m:t>𝑡𝑎𝑟𝑔𝑒𝑡</m:t>
                                        </m:r>
                                      </m:sub>
                                    </m:sSub>
                                  </m:e>
                                </m:d>
                              </m:e>
                              <m:sup>
                                <m:r>
                                  <a:rPr lang="en-US" altLang="zh-Hans" sz="1400" b="0" i="1" dirty="0" smtClean="0">
                                    <a:latin typeface="Cambria Math" panose="02040503050406030204" pitchFamily="18" charset="0"/>
                                    <a:ea typeface="Microsoft YaHei" panose="020B0503020204020204" pitchFamily="34" charset="-122"/>
                                  </a:rPr>
                                  <m:t>2</m:t>
                                </m:r>
                              </m:sup>
                            </m:sSup>
                          </m:den>
                        </m:f>
                      </m:e>
                    </m:d>
                  </m:oMath>
                </a14:m>
                <a:endParaRPr lang="ja-JP" altLang="en-US" sz="1400" dirty="0">
                  <a:latin typeface="Microsoft YaHei" panose="020B0503020204020204" pitchFamily="34" charset="-122"/>
                  <a:ea typeface="Microsoft YaHei" panose="020B0503020204020204" pitchFamily="34" charset="-122"/>
                  <a:cs typeface="Noto Sans CJK JP Regular"/>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788877" y="1879404"/>
                <a:ext cx="8333823" cy="3976454"/>
              </a:xfrm>
              <a:prstGeom prst="rect">
                <a:avLst/>
              </a:prstGeom>
              <a:blipFill>
                <a:blip r:embed="rId3"/>
                <a:stretch>
                  <a:fillRect l="-1218" t="-1911" r="-1522"/>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50E3F62B-0E12-B445-BEA9-ABD3B641165D}"/>
              </a:ext>
            </a:extLst>
          </p:cNvPr>
          <p:cNvGrpSpPr/>
          <p:nvPr/>
        </p:nvGrpSpPr>
        <p:grpSpPr>
          <a:xfrm>
            <a:off x="0" y="284428"/>
            <a:ext cx="12192000" cy="6573572"/>
            <a:chOff x="0" y="284428"/>
            <a:chExt cx="12192000" cy="6573572"/>
          </a:xfrm>
        </p:grpSpPr>
        <p:grpSp>
          <p:nvGrpSpPr>
            <p:cNvPr id="15" name="组合 14">
              <a:extLst>
                <a:ext uri="{FF2B5EF4-FFF2-40B4-BE49-F238E27FC236}">
                  <a16:creationId xmlns:a16="http://schemas.microsoft.com/office/drawing/2014/main" id="{15EF5CF0-092A-D843-9DB5-07974C707A78}"/>
                </a:ext>
              </a:extLst>
            </p:cNvPr>
            <p:cNvGrpSpPr/>
            <p:nvPr/>
          </p:nvGrpSpPr>
          <p:grpSpPr>
            <a:xfrm>
              <a:off x="0" y="284428"/>
              <a:ext cx="12192000" cy="6573572"/>
              <a:chOff x="0" y="284428"/>
              <a:chExt cx="12192000" cy="6573572"/>
            </a:xfrm>
          </p:grpSpPr>
          <p:sp>
            <p:nvSpPr>
              <p:cNvPr id="17" name="矩形 16">
                <a:extLst>
                  <a:ext uri="{FF2B5EF4-FFF2-40B4-BE49-F238E27FC236}">
                    <a16:creationId xmlns:a16="http://schemas.microsoft.com/office/drawing/2014/main" id="{0F386EF1-C60C-EA41-98ED-7576E759C75F}"/>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8" name="组合 17">
                <a:extLst>
                  <a:ext uri="{FF2B5EF4-FFF2-40B4-BE49-F238E27FC236}">
                    <a16:creationId xmlns:a16="http://schemas.microsoft.com/office/drawing/2014/main" id="{DFD12F3B-71B0-D447-B920-D1FF0AE7D322}"/>
                  </a:ext>
                </a:extLst>
              </p:cNvPr>
              <p:cNvGrpSpPr>
                <a:grpSpLocks/>
              </p:cNvGrpSpPr>
              <p:nvPr/>
            </p:nvGrpSpPr>
            <p:grpSpPr bwMode="auto">
              <a:xfrm>
                <a:off x="550862" y="284428"/>
                <a:ext cx="3105456" cy="585788"/>
                <a:chOff x="551544" y="82976"/>
                <a:chExt cx="2496750" cy="584775"/>
              </a:xfrm>
            </p:grpSpPr>
            <p:sp>
              <p:nvSpPr>
                <p:cNvPr id="22" name="文本框 12">
                  <a:extLst>
                    <a:ext uri="{FF2B5EF4-FFF2-40B4-BE49-F238E27FC236}">
                      <a16:creationId xmlns:a16="http://schemas.microsoft.com/office/drawing/2014/main" id="{1D5D9FBD-5C88-5846-90FA-EFB360203C7D}"/>
                    </a:ext>
                  </a:extLst>
                </p:cNvPr>
                <p:cNvSpPr txBox="1">
                  <a:spLocks noChangeArrowheads="1"/>
                </p:cNvSpPr>
                <p:nvPr/>
              </p:nvSpPr>
              <p:spPr bwMode="auto">
                <a:xfrm>
                  <a:off x="1112324" y="111278"/>
                  <a:ext cx="193597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Experiments</a:t>
                  </a:r>
                  <a:endParaRPr lang="zh-CN" altLang="en-US" dirty="0">
                    <a:solidFill>
                      <a:srgbClr val="044875"/>
                    </a:solidFill>
                    <a:latin typeface="微软雅黑" pitchFamily="34" charset="-122"/>
                    <a:ea typeface="微软雅黑" pitchFamily="34" charset="-122"/>
                  </a:endParaRPr>
                </a:p>
              </p:txBody>
            </p:sp>
            <p:sp>
              <p:nvSpPr>
                <p:cNvPr id="23" name="文本框 22">
                  <a:extLst>
                    <a:ext uri="{FF2B5EF4-FFF2-40B4-BE49-F238E27FC236}">
                      <a16:creationId xmlns:a16="http://schemas.microsoft.com/office/drawing/2014/main" id="{9E176519-BA83-E742-9760-E3AA1356A254}"/>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5</a:t>
                  </a:r>
                  <a:endParaRPr lang="zh-CN" altLang="en-US" sz="3200" dirty="0">
                    <a:solidFill>
                      <a:schemeClr val="bg2">
                        <a:lumMod val="25000"/>
                      </a:schemeClr>
                    </a:solidFill>
                    <a:latin typeface="Impact" panose="020B0806030902050204" pitchFamily="34" charset="0"/>
                    <a:ea typeface="+mn-ea"/>
                  </a:endParaRPr>
                </a:p>
              </p:txBody>
            </p:sp>
          </p:grpSp>
          <p:sp>
            <p:nvSpPr>
              <p:cNvPr id="19" name="矩形 18">
                <a:extLst>
                  <a:ext uri="{FF2B5EF4-FFF2-40B4-BE49-F238E27FC236}">
                    <a16:creationId xmlns:a16="http://schemas.microsoft.com/office/drawing/2014/main" id="{EA8F2371-FE2D-B44E-B48C-277EC708F361}"/>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a:extLst>
                  <a:ext uri="{FF2B5EF4-FFF2-40B4-BE49-F238E27FC236}">
                    <a16:creationId xmlns:a16="http://schemas.microsoft.com/office/drawing/2014/main" id="{A6D6BBC7-0CEF-8A4E-A778-7B71C26746C6}"/>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6" name="矩形 15">
              <a:extLst>
                <a:ext uri="{FF2B5EF4-FFF2-40B4-BE49-F238E27FC236}">
                  <a16:creationId xmlns:a16="http://schemas.microsoft.com/office/drawing/2014/main" id="{63F527D1-FD05-1E43-8D79-F9501DAB32C6}"/>
                </a:ext>
              </a:extLst>
            </p:cNvPr>
            <p:cNvSpPr/>
            <p:nvPr/>
          </p:nvSpPr>
          <p:spPr>
            <a:xfrm>
              <a:off x="3810000" y="460657"/>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4" name="组合 23">
            <a:extLst>
              <a:ext uri="{FF2B5EF4-FFF2-40B4-BE49-F238E27FC236}">
                <a16:creationId xmlns:a16="http://schemas.microsoft.com/office/drawing/2014/main" id="{D9EED792-04B0-A94E-A8AD-12AEEA76AEB2}"/>
              </a:ext>
            </a:extLst>
          </p:cNvPr>
          <p:cNvGrpSpPr/>
          <p:nvPr/>
        </p:nvGrpSpPr>
        <p:grpSpPr>
          <a:xfrm>
            <a:off x="1249128" y="1025987"/>
            <a:ext cx="2450676" cy="578422"/>
            <a:chOff x="1249128" y="956712"/>
            <a:chExt cx="2133304" cy="531987"/>
          </a:xfrm>
        </p:grpSpPr>
        <p:sp>
          <p:nvSpPr>
            <p:cNvPr id="25" name="object 6">
              <a:extLst>
                <a:ext uri="{FF2B5EF4-FFF2-40B4-BE49-F238E27FC236}">
                  <a16:creationId xmlns:a16="http://schemas.microsoft.com/office/drawing/2014/main" id="{E3E8B439-D8F6-4D47-85E3-010CD04E1FB7}"/>
                </a:ext>
              </a:extLst>
            </p:cNvPr>
            <p:cNvSpPr/>
            <p:nvPr/>
          </p:nvSpPr>
          <p:spPr>
            <a:xfrm>
              <a:off x="1249128" y="956712"/>
              <a:ext cx="2133304" cy="531987"/>
            </a:xfrm>
            <a:prstGeom prst="rect">
              <a:avLst/>
            </a:prstGeom>
            <a:blipFill>
              <a:blip r:embed="rId4" cstate="print"/>
              <a:stretch>
                <a:fillRect/>
              </a:stretch>
            </a:blipFill>
          </p:spPr>
          <p:txBody>
            <a:bodyPr wrap="square" lIns="0" tIns="0" rIns="0" bIns="0" rtlCol="0"/>
            <a:lstStyle/>
            <a:p>
              <a:endParaRPr/>
            </a:p>
          </p:txBody>
        </p:sp>
        <p:sp>
          <p:nvSpPr>
            <p:cNvPr id="26" name="object 7">
              <a:extLst>
                <a:ext uri="{FF2B5EF4-FFF2-40B4-BE49-F238E27FC236}">
                  <a16:creationId xmlns:a16="http://schemas.microsoft.com/office/drawing/2014/main" id="{675000E9-FB01-064A-91AD-5C0111B7E83B}"/>
                </a:ext>
              </a:extLst>
            </p:cNvPr>
            <p:cNvSpPr/>
            <p:nvPr/>
          </p:nvSpPr>
          <p:spPr>
            <a:xfrm>
              <a:off x="1251477" y="956712"/>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grpSp>
      <p:sp>
        <p:nvSpPr>
          <p:cNvPr id="27" name="object 8">
            <a:extLst>
              <a:ext uri="{FF2B5EF4-FFF2-40B4-BE49-F238E27FC236}">
                <a16:creationId xmlns:a16="http://schemas.microsoft.com/office/drawing/2014/main" id="{62A8D869-A893-034F-998F-60F2AAD157B0}"/>
              </a:ext>
            </a:extLst>
          </p:cNvPr>
          <p:cNvSpPr txBox="1"/>
          <p:nvPr/>
        </p:nvSpPr>
        <p:spPr>
          <a:xfrm>
            <a:off x="1380631" y="1159032"/>
            <a:ext cx="2333240" cy="257269"/>
          </a:xfrm>
          <a:prstGeom prst="rect">
            <a:avLst/>
          </a:prstGeom>
        </p:spPr>
        <p:txBody>
          <a:bodyPr vert="horz" wrap="square" lIns="0" tIns="10941" rIns="0" bIns="0" rtlCol="0">
            <a:spAutoFit/>
          </a:bodyPr>
          <a:lstStyle/>
          <a:p>
            <a:pPr marL="46065" marR="4607" indent="-35125">
              <a:spcBef>
                <a:spcPts val="86"/>
              </a:spcBef>
            </a:pPr>
            <a:r>
              <a:rPr lang="en-US" altLang="zh-Hans" sz="1600" spc="32" dirty="0">
                <a:solidFill>
                  <a:schemeClr val="bg1"/>
                </a:solidFill>
                <a:latin typeface="Microsoft YaHei" panose="020B0503020204020204" pitchFamily="34" charset="-122"/>
                <a:ea typeface="Microsoft YaHei" panose="020B0503020204020204" pitchFamily="34" charset="-122"/>
                <a:cs typeface="Noto Sans CJK JP Regular"/>
              </a:rPr>
              <a:t>Evaluation Methods</a:t>
            </a:r>
            <a:endParaRPr sz="1600" dirty="0">
              <a:solidFill>
                <a:schemeClr val="bg1"/>
              </a:solidFill>
              <a:latin typeface="Microsoft YaHei" panose="020B0503020204020204" pitchFamily="34" charset="-122"/>
              <a:ea typeface="Microsoft YaHei" panose="020B0503020204020204" pitchFamily="34" charset="-122"/>
              <a:cs typeface="Noto Sans CJK JP Regular"/>
            </a:endParaRPr>
          </a:p>
        </p:txBody>
      </p:sp>
    </p:spTree>
    <p:extLst>
      <p:ext uri="{BB962C8B-B14F-4D97-AF65-F5344CB8AC3E}">
        <p14:creationId xmlns:p14="http://schemas.microsoft.com/office/powerpoint/2010/main" val="91654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433199" y="1682755"/>
            <a:ext cx="7164374" cy="3728270"/>
          </a:xfrm>
          <a:prstGeom prst="rect">
            <a:avLst/>
          </a:prstGeom>
          <a:blipFill>
            <a:blip r:embed="rId3" cstate="print"/>
            <a:stretch>
              <a:fillRect/>
            </a:stretch>
          </a:blipFill>
        </p:spPr>
        <p:txBody>
          <a:bodyPr wrap="square" lIns="0" tIns="0" rIns="0" bIns="0" rtlCol="0"/>
          <a:lstStyle/>
          <a:p>
            <a:endParaRPr/>
          </a:p>
        </p:txBody>
      </p:sp>
      <p:grpSp>
        <p:nvGrpSpPr>
          <p:cNvPr id="7" name="组合 6">
            <a:extLst>
              <a:ext uri="{FF2B5EF4-FFF2-40B4-BE49-F238E27FC236}">
                <a16:creationId xmlns:a16="http://schemas.microsoft.com/office/drawing/2014/main" id="{81AF4507-95A6-AC4F-AD21-DCE7F08A8E3E}"/>
              </a:ext>
            </a:extLst>
          </p:cNvPr>
          <p:cNvGrpSpPr/>
          <p:nvPr/>
        </p:nvGrpSpPr>
        <p:grpSpPr>
          <a:xfrm>
            <a:off x="0" y="284428"/>
            <a:ext cx="12192000" cy="6573572"/>
            <a:chOff x="0" y="284428"/>
            <a:chExt cx="12192000" cy="6573572"/>
          </a:xfrm>
        </p:grpSpPr>
        <p:grpSp>
          <p:nvGrpSpPr>
            <p:cNvPr id="8" name="组合 7">
              <a:extLst>
                <a:ext uri="{FF2B5EF4-FFF2-40B4-BE49-F238E27FC236}">
                  <a16:creationId xmlns:a16="http://schemas.microsoft.com/office/drawing/2014/main" id="{552E9242-D3FD-0142-A451-AA4145C6ED2B}"/>
                </a:ext>
              </a:extLst>
            </p:cNvPr>
            <p:cNvGrpSpPr/>
            <p:nvPr/>
          </p:nvGrpSpPr>
          <p:grpSpPr>
            <a:xfrm>
              <a:off x="0" y="284428"/>
              <a:ext cx="12192000" cy="6573572"/>
              <a:chOff x="0" y="284428"/>
              <a:chExt cx="12192000" cy="6573572"/>
            </a:xfrm>
          </p:grpSpPr>
          <p:sp>
            <p:nvSpPr>
              <p:cNvPr id="10" name="矩形 9">
                <a:extLst>
                  <a:ext uri="{FF2B5EF4-FFF2-40B4-BE49-F238E27FC236}">
                    <a16:creationId xmlns:a16="http://schemas.microsoft.com/office/drawing/2014/main" id="{42FDF455-4087-4D4A-9E68-C5A1E6F59B10}"/>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1" name="组合 10">
                <a:extLst>
                  <a:ext uri="{FF2B5EF4-FFF2-40B4-BE49-F238E27FC236}">
                    <a16:creationId xmlns:a16="http://schemas.microsoft.com/office/drawing/2014/main" id="{057DE42A-CFF7-7D4B-87D6-B77183812FA9}"/>
                  </a:ext>
                </a:extLst>
              </p:cNvPr>
              <p:cNvGrpSpPr>
                <a:grpSpLocks/>
              </p:cNvGrpSpPr>
              <p:nvPr/>
            </p:nvGrpSpPr>
            <p:grpSpPr bwMode="auto">
              <a:xfrm>
                <a:off x="550862" y="284428"/>
                <a:ext cx="3105456" cy="585788"/>
                <a:chOff x="551544" y="82976"/>
                <a:chExt cx="2496750" cy="584775"/>
              </a:xfrm>
            </p:grpSpPr>
            <p:sp>
              <p:nvSpPr>
                <p:cNvPr id="15" name="文本框 12">
                  <a:extLst>
                    <a:ext uri="{FF2B5EF4-FFF2-40B4-BE49-F238E27FC236}">
                      <a16:creationId xmlns:a16="http://schemas.microsoft.com/office/drawing/2014/main" id="{4637696D-0F51-B94E-9484-4C4E94CB7DB7}"/>
                    </a:ext>
                  </a:extLst>
                </p:cNvPr>
                <p:cNvSpPr txBox="1">
                  <a:spLocks noChangeArrowheads="1"/>
                </p:cNvSpPr>
                <p:nvPr/>
              </p:nvSpPr>
              <p:spPr bwMode="auto">
                <a:xfrm>
                  <a:off x="1112324" y="111278"/>
                  <a:ext cx="193597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Experiments</a:t>
                  </a:r>
                  <a:endParaRPr lang="zh-CN" altLang="en-US" dirty="0">
                    <a:solidFill>
                      <a:srgbClr val="044875"/>
                    </a:solidFill>
                    <a:latin typeface="微软雅黑" pitchFamily="34" charset="-122"/>
                    <a:ea typeface="微软雅黑" pitchFamily="34" charset="-122"/>
                  </a:endParaRPr>
                </a:p>
              </p:txBody>
            </p:sp>
            <p:sp>
              <p:nvSpPr>
                <p:cNvPr id="16" name="文本框 15">
                  <a:extLst>
                    <a:ext uri="{FF2B5EF4-FFF2-40B4-BE49-F238E27FC236}">
                      <a16:creationId xmlns:a16="http://schemas.microsoft.com/office/drawing/2014/main" id="{D7ED0A03-3351-2B4C-A2A7-7C5DBF58ACC0}"/>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5</a:t>
                  </a:r>
                  <a:endParaRPr lang="zh-CN" altLang="en-US" sz="3200" dirty="0">
                    <a:solidFill>
                      <a:schemeClr val="bg2">
                        <a:lumMod val="25000"/>
                      </a:schemeClr>
                    </a:solidFill>
                    <a:latin typeface="Impact" panose="020B0806030902050204" pitchFamily="34" charset="0"/>
                    <a:ea typeface="+mn-ea"/>
                  </a:endParaRPr>
                </a:p>
              </p:txBody>
            </p:sp>
          </p:grpSp>
          <p:sp>
            <p:nvSpPr>
              <p:cNvPr id="12" name="矩形 11">
                <a:extLst>
                  <a:ext uri="{FF2B5EF4-FFF2-40B4-BE49-F238E27FC236}">
                    <a16:creationId xmlns:a16="http://schemas.microsoft.com/office/drawing/2014/main" id="{C7D4EDA5-0432-CA49-A64D-43129552B615}"/>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a:extLst>
                  <a:ext uri="{FF2B5EF4-FFF2-40B4-BE49-F238E27FC236}">
                    <a16:creationId xmlns:a16="http://schemas.microsoft.com/office/drawing/2014/main" id="{EE3F9FBD-B868-3340-BEA9-D3B08799FB0F}"/>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矩形 8">
              <a:extLst>
                <a:ext uri="{FF2B5EF4-FFF2-40B4-BE49-F238E27FC236}">
                  <a16:creationId xmlns:a16="http://schemas.microsoft.com/office/drawing/2014/main" id="{FD812439-584F-2D43-82B9-CC662BBF2B3E}"/>
                </a:ext>
              </a:extLst>
            </p:cNvPr>
            <p:cNvSpPr/>
            <p:nvPr/>
          </p:nvSpPr>
          <p:spPr>
            <a:xfrm>
              <a:off x="3810000" y="460657"/>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 name="组合 18">
            <a:extLst>
              <a:ext uri="{FF2B5EF4-FFF2-40B4-BE49-F238E27FC236}">
                <a16:creationId xmlns:a16="http://schemas.microsoft.com/office/drawing/2014/main" id="{1502DC90-EBA0-CF40-9223-FFD9B0564B12}"/>
              </a:ext>
            </a:extLst>
          </p:cNvPr>
          <p:cNvGrpSpPr/>
          <p:nvPr/>
        </p:nvGrpSpPr>
        <p:grpSpPr>
          <a:xfrm>
            <a:off x="1249128" y="1025987"/>
            <a:ext cx="2450676" cy="578422"/>
            <a:chOff x="1249128" y="956712"/>
            <a:chExt cx="2133304" cy="531987"/>
          </a:xfrm>
        </p:grpSpPr>
        <p:sp>
          <p:nvSpPr>
            <p:cNvPr id="20" name="object 6">
              <a:extLst>
                <a:ext uri="{FF2B5EF4-FFF2-40B4-BE49-F238E27FC236}">
                  <a16:creationId xmlns:a16="http://schemas.microsoft.com/office/drawing/2014/main" id="{91E6E75F-C65B-BC4E-921A-B205B37B746E}"/>
                </a:ext>
              </a:extLst>
            </p:cNvPr>
            <p:cNvSpPr/>
            <p:nvPr/>
          </p:nvSpPr>
          <p:spPr>
            <a:xfrm>
              <a:off x="1249128" y="956712"/>
              <a:ext cx="2133304" cy="531987"/>
            </a:xfrm>
            <a:prstGeom prst="rect">
              <a:avLst/>
            </a:prstGeom>
            <a:blipFill>
              <a:blip r:embed="rId4" cstate="print"/>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2B9ECF01-CD0A-1F46-BBD1-3815E83EED79}"/>
                </a:ext>
              </a:extLst>
            </p:cNvPr>
            <p:cNvSpPr/>
            <p:nvPr/>
          </p:nvSpPr>
          <p:spPr>
            <a:xfrm>
              <a:off x="1251477" y="956712"/>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grpSp>
      <p:sp>
        <p:nvSpPr>
          <p:cNvPr id="22" name="object 8">
            <a:extLst>
              <a:ext uri="{FF2B5EF4-FFF2-40B4-BE49-F238E27FC236}">
                <a16:creationId xmlns:a16="http://schemas.microsoft.com/office/drawing/2014/main" id="{D8619CF9-3084-BC49-9DF5-E459A239CE42}"/>
              </a:ext>
            </a:extLst>
          </p:cNvPr>
          <p:cNvSpPr txBox="1"/>
          <p:nvPr/>
        </p:nvSpPr>
        <p:spPr>
          <a:xfrm>
            <a:off x="2111254" y="1159548"/>
            <a:ext cx="2333240" cy="257269"/>
          </a:xfrm>
          <a:prstGeom prst="rect">
            <a:avLst/>
          </a:prstGeom>
        </p:spPr>
        <p:txBody>
          <a:bodyPr vert="horz" wrap="square" lIns="0" tIns="10941" rIns="0" bIns="0" rtlCol="0">
            <a:spAutoFit/>
          </a:bodyPr>
          <a:lstStyle/>
          <a:p>
            <a:pPr marL="46065" marR="4607" indent="-35125">
              <a:spcBef>
                <a:spcPts val="86"/>
              </a:spcBef>
            </a:pPr>
            <a:r>
              <a:rPr lang="en-US" altLang="zh-Hans" sz="1600" spc="32" dirty="0">
                <a:solidFill>
                  <a:schemeClr val="bg1"/>
                </a:solidFill>
                <a:latin typeface="Microsoft YaHei" panose="020B0503020204020204" pitchFamily="34" charset="-122"/>
                <a:ea typeface="Microsoft YaHei" panose="020B0503020204020204" pitchFamily="34" charset="-122"/>
                <a:cs typeface="Noto Sans CJK JP Regular"/>
              </a:rPr>
              <a:t>Results</a:t>
            </a:r>
            <a:endParaRPr sz="160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nvGrpSpPr>
          <p:cNvPr id="23" name="组合 22">
            <a:extLst>
              <a:ext uri="{FF2B5EF4-FFF2-40B4-BE49-F238E27FC236}">
                <a16:creationId xmlns:a16="http://schemas.microsoft.com/office/drawing/2014/main" id="{71578DB4-728A-A34C-8DAA-A5C4FF484AE1}"/>
              </a:ext>
            </a:extLst>
          </p:cNvPr>
          <p:cNvGrpSpPr/>
          <p:nvPr/>
        </p:nvGrpSpPr>
        <p:grpSpPr>
          <a:xfrm>
            <a:off x="3246120" y="5524562"/>
            <a:ext cx="5882640" cy="878829"/>
            <a:chOff x="1249128" y="956711"/>
            <a:chExt cx="2133304" cy="531988"/>
          </a:xfrm>
        </p:grpSpPr>
        <p:sp>
          <p:nvSpPr>
            <p:cNvPr id="24" name="object 6">
              <a:extLst>
                <a:ext uri="{FF2B5EF4-FFF2-40B4-BE49-F238E27FC236}">
                  <a16:creationId xmlns:a16="http://schemas.microsoft.com/office/drawing/2014/main" id="{B0ED65D5-B947-1A40-BA84-4FFF64B23F69}"/>
                </a:ext>
              </a:extLst>
            </p:cNvPr>
            <p:cNvSpPr/>
            <p:nvPr/>
          </p:nvSpPr>
          <p:spPr>
            <a:xfrm>
              <a:off x="1249128" y="956712"/>
              <a:ext cx="2133304" cy="531987"/>
            </a:xfrm>
            <a:prstGeom prst="rect">
              <a:avLst/>
            </a:prstGeom>
            <a:blipFill>
              <a:blip r:embed="rId4" cstate="print"/>
              <a:stretch>
                <a:fillRect/>
              </a:stretch>
            </a:blipFill>
          </p:spPr>
          <p:txBody>
            <a:bodyPr wrap="square" lIns="0" tIns="0" rIns="0" bIns="0" rtlCol="0"/>
            <a:lstStyle/>
            <a:p>
              <a:endParaRPr/>
            </a:p>
          </p:txBody>
        </p:sp>
        <p:sp>
          <p:nvSpPr>
            <p:cNvPr id="25" name="object 7">
              <a:extLst>
                <a:ext uri="{FF2B5EF4-FFF2-40B4-BE49-F238E27FC236}">
                  <a16:creationId xmlns:a16="http://schemas.microsoft.com/office/drawing/2014/main" id="{D54C9D6A-DBA0-294A-933D-1598167045F9}"/>
                </a:ext>
              </a:extLst>
            </p:cNvPr>
            <p:cNvSpPr/>
            <p:nvPr/>
          </p:nvSpPr>
          <p:spPr>
            <a:xfrm>
              <a:off x="1251476" y="956711"/>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072A9"/>
            </a:solidFill>
          </p:spPr>
          <p:txBody>
            <a:bodyPr wrap="square" lIns="0" tIns="0" rIns="0" bIns="0" rtlCol="0"/>
            <a:lstStyle/>
            <a:p>
              <a:endParaRPr sz="1400" dirty="0">
                <a:solidFill>
                  <a:schemeClr val="bg1"/>
                </a:solidFill>
                <a:latin typeface="Microsoft YaHei" panose="020B0503020204020204" pitchFamily="34" charset="-122"/>
                <a:ea typeface="Microsoft YaHei" panose="020B0503020204020204" pitchFamily="34" charset="-122"/>
              </a:endParaRPr>
            </a:p>
          </p:txBody>
        </p:sp>
      </p:grpSp>
      <p:sp>
        <p:nvSpPr>
          <p:cNvPr id="26" name="文本框 25">
            <a:extLst>
              <a:ext uri="{FF2B5EF4-FFF2-40B4-BE49-F238E27FC236}">
                <a16:creationId xmlns:a16="http://schemas.microsoft.com/office/drawing/2014/main" id="{A36A3D51-F7FB-4D4B-8EEF-85E804ABBC20}"/>
              </a:ext>
            </a:extLst>
          </p:cNvPr>
          <p:cNvSpPr txBox="1"/>
          <p:nvPr/>
        </p:nvSpPr>
        <p:spPr>
          <a:xfrm>
            <a:off x="3404996" y="5600763"/>
            <a:ext cx="5566973" cy="954107"/>
          </a:xfrm>
          <a:prstGeom prst="rect">
            <a:avLst/>
          </a:prstGeom>
          <a:noFill/>
        </p:spPr>
        <p:txBody>
          <a:bodyPr wrap="non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rPr>
              <a:t>Audio-visual speech separation model performs </a:t>
            </a:r>
          </a:p>
          <a:p>
            <a:r>
              <a:rPr lang="en-US" altLang="zh-CN" dirty="0">
                <a:solidFill>
                  <a:schemeClr val="bg1"/>
                </a:solidFill>
                <a:latin typeface="Microsoft YaHei" panose="020B0503020204020204" pitchFamily="34" charset="-122"/>
                <a:ea typeface="Microsoft YaHei" panose="020B0503020204020204" pitchFamily="34" charset="-122"/>
              </a:rPr>
              <a:t>better than baseline under any conditions.</a:t>
            </a:r>
            <a:endParaRPr lang="en-US" altLang="zh-CN" sz="2000" dirty="0">
              <a:solidFill>
                <a:schemeClr val="bg1"/>
              </a:solidFill>
              <a:latin typeface="Microsoft YaHei" panose="020B0503020204020204" pitchFamily="34" charset="-122"/>
              <a:ea typeface="Microsoft YaHei" panose="020B0503020204020204" pitchFamily="34" charset="-122"/>
            </a:endParaRPr>
          </a:p>
          <a:p>
            <a:endParaRPr kumimoji="1" lang="zh-CN" altLang="en-US" dirty="0"/>
          </a:p>
        </p:txBody>
      </p:sp>
    </p:spTree>
    <p:extLst>
      <p:ext uri="{BB962C8B-B14F-4D97-AF65-F5344CB8AC3E}">
        <p14:creationId xmlns:p14="http://schemas.microsoft.com/office/powerpoint/2010/main" val="45279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452339" y="2277553"/>
            <a:ext cx="7292262" cy="1668237"/>
          </a:xfrm>
          <a:prstGeom prst="rect">
            <a:avLst/>
          </a:prstGeom>
          <a:blipFill>
            <a:blip r:embed="rId3" cstate="print"/>
            <a:stretch>
              <a:fillRect/>
            </a:stretch>
          </a:blipFill>
        </p:spPr>
        <p:txBody>
          <a:bodyPr wrap="square" lIns="0" tIns="0" rIns="0" bIns="0" rtlCol="0"/>
          <a:lstStyle/>
          <a:p>
            <a:endParaRPr/>
          </a:p>
        </p:txBody>
      </p:sp>
      <p:grpSp>
        <p:nvGrpSpPr>
          <p:cNvPr id="6" name="组合 5">
            <a:extLst>
              <a:ext uri="{FF2B5EF4-FFF2-40B4-BE49-F238E27FC236}">
                <a16:creationId xmlns:a16="http://schemas.microsoft.com/office/drawing/2014/main" id="{49BFEC7B-B1EB-FA4F-A6FA-2D4031535B8A}"/>
              </a:ext>
            </a:extLst>
          </p:cNvPr>
          <p:cNvGrpSpPr/>
          <p:nvPr/>
        </p:nvGrpSpPr>
        <p:grpSpPr>
          <a:xfrm>
            <a:off x="0" y="284428"/>
            <a:ext cx="12192000" cy="6573572"/>
            <a:chOff x="0" y="284428"/>
            <a:chExt cx="12192000" cy="6573572"/>
          </a:xfrm>
        </p:grpSpPr>
        <p:grpSp>
          <p:nvGrpSpPr>
            <p:cNvPr id="7" name="组合 6">
              <a:extLst>
                <a:ext uri="{FF2B5EF4-FFF2-40B4-BE49-F238E27FC236}">
                  <a16:creationId xmlns:a16="http://schemas.microsoft.com/office/drawing/2014/main" id="{11BEB6B0-782E-F847-83F2-68246E652CF9}"/>
                </a:ext>
              </a:extLst>
            </p:cNvPr>
            <p:cNvGrpSpPr/>
            <p:nvPr/>
          </p:nvGrpSpPr>
          <p:grpSpPr>
            <a:xfrm>
              <a:off x="0" y="284428"/>
              <a:ext cx="12192000" cy="6573572"/>
              <a:chOff x="0" y="284428"/>
              <a:chExt cx="12192000" cy="6573572"/>
            </a:xfrm>
          </p:grpSpPr>
          <p:sp>
            <p:nvSpPr>
              <p:cNvPr id="9" name="矩形 8">
                <a:extLst>
                  <a:ext uri="{FF2B5EF4-FFF2-40B4-BE49-F238E27FC236}">
                    <a16:creationId xmlns:a16="http://schemas.microsoft.com/office/drawing/2014/main" id="{45656EE6-8884-7745-8B39-3652FC452438}"/>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9">
                <a:extLst>
                  <a:ext uri="{FF2B5EF4-FFF2-40B4-BE49-F238E27FC236}">
                    <a16:creationId xmlns:a16="http://schemas.microsoft.com/office/drawing/2014/main" id="{BD0E00DC-188E-F444-9955-9704E4C54999}"/>
                  </a:ext>
                </a:extLst>
              </p:cNvPr>
              <p:cNvGrpSpPr>
                <a:grpSpLocks/>
              </p:cNvGrpSpPr>
              <p:nvPr/>
            </p:nvGrpSpPr>
            <p:grpSpPr bwMode="auto">
              <a:xfrm>
                <a:off x="550862" y="284428"/>
                <a:ext cx="3105456" cy="585788"/>
                <a:chOff x="551544" y="82976"/>
                <a:chExt cx="2496750" cy="584775"/>
              </a:xfrm>
            </p:grpSpPr>
            <p:sp>
              <p:nvSpPr>
                <p:cNvPr id="14" name="文本框 12">
                  <a:extLst>
                    <a:ext uri="{FF2B5EF4-FFF2-40B4-BE49-F238E27FC236}">
                      <a16:creationId xmlns:a16="http://schemas.microsoft.com/office/drawing/2014/main" id="{F837D69D-AF1A-764F-93FE-550A4024FCA6}"/>
                    </a:ext>
                  </a:extLst>
                </p:cNvPr>
                <p:cNvSpPr txBox="1">
                  <a:spLocks noChangeArrowheads="1"/>
                </p:cNvSpPr>
                <p:nvPr/>
              </p:nvSpPr>
              <p:spPr bwMode="auto">
                <a:xfrm>
                  <a:off x="1112324" y="111278"/>
                  <a:ext cx="193597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Experiments</a:t>
                  </a:r>
                  <a:endParaRPr lang="zh-CN" altLang="en-US" dirty="0">
                    <a:solidFill>
                      <a:srgbClr val="044875"/>
                    </a:solidFill>
                    <a:latin typeface="微软雅黑" pitchFamily="34" charset="-122"/>
                    <a:ea typeface="微软雅黑" pitchFamily="34" charset="-122"/>
                  </a:endParaRPr>
                </a:p>
              </p:txBody>
            </p:sp>
            <p:sp>
              <p:nvSpPr>
                <p:cNvPr id="15" name="文本框 14">
                  <a:extLst>
                    <a:ext uri="{FF2B5EF4-FFF2-40B4-BE49-F238E27FC236}">
                      <a16:creationId xmlns:a16="http://schemas.microsoft.com/office/drawing/2014/main" id="{26892C92-A626-1948-B532-24F0056EF820}"/>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5</a:t>
                  </a:r>
                  <a:endParaRPr lang="zh-CN" altLang="en-US" sz="3200" dirty="0">
                    <a:solidFill>
                      <a:schemeClr val="bg2">
                        <a:lumMod val="25000"/>
                      </a:schemeClr>
                    </a:solidFill>
                    <a:latin typeface="Impact" panose="020B0806030902050204" pitchFamily="34" charset="0"/>
                    <a:ea typeface="+mn-ea"/>
                  </a:endParaRPr>
                </a:p>
              </p:txBody>
            </p:sp>
          </p:grpSp>
          <p:sp>
            <p:nvSpPr>
              <p:cNvPr id="11" name="矩形 10">
                <a:extLst>
                  <a:ext uri="{FF2B5EF4-FFF2-40B4-BE49-F238E27FC236}">
                    <a16:creationId xmlns:a16="http://schemas.microsoft.com/office/drawing/2014/main" id="{A955316E-7E47-4E44-8B1E-F60A2F5F2B63}"/>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a:extLst>
                  <a:ext uri="{FF2B5EF4-FFF2-40B4-BE49-F238E27FC236}">
                    <a16:creationId xmlns:a16="http://schemas.microsoft.com/office/drawing/2014/main" id="{CDC42B09-2170-954A-A893-352EC11FA944}"/>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矩形 7">
              <a:extLst>
                <a:ext uri="{FF2B5EF4-FFF2-40B4-BE49-F238E27FC236}">
                  <a16:creationId xmlns:a16="http://schemas.microsoft.com/office/drawing/2014/main" id="{87353DF0-16F3-AB4E-8A77-5B706723423F}"/>
                </a:ext>
              </a:extLst>
            </p:cNvPr>
            <p:cNvSpPr/>
            <p:nvPr/>
          </p:nvSpPr>
          <p:spPr>
            <a:xfrm>
              <a:off x="3810000" y="460657"/>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8" name="组合 17">
            <a:extLst>
              <a:ext uri="{FF2B5EF4-FFF2-40B4-BE49-F238E27FC236}">
                <a16:creationId xmlns:a16="http://schemas.microsoft.com/office/drawing/2014/main" id="{3FBA6C72-D153-4B46-A50A-DB1ADD22C27E}"/>
              </a:ext>
            </a:extLst>
          </p:cNvPr>
          <p:cNvGrpSpPr/>
          <p:nvPr/>
        </p:nvGrpSpPr>
        <p:grpSpPr>
          <a:xfrm>
            <a:off x="1249128" y="1025987"/>
            <a:ext cx="2450676" cy="578422"/>
            <a:chOff x="1249128" y="956712"/>
            <a:chExt cx="2133304" cy="531987"/>
          </a:xfrm>
        </p:grpSpPr>
        <p:sp>
          <p:nvSpPr>
            <p:cNvPr id="19" name="object 6">
              <a:extLst>
                <a:ext uri="{FF2B5EF4-FFF2-40B4-BE49-F238E27FC236}">
                  <a16:creationId xmlns:a16="http://schemas.microsoft.com/office/drawing/2014/main" id="{10C454F2-2EED-3C41-A994-F3DF8EFC82C6}"/>
                </a:ext>
              </a:extLst>
            </p:cNvPr>
            <p:cNvSpPr/>
            <p:nvPr/>
          </p:nvSpPr>
          <p:spPr>
            <a:xfrm>
              <a:off x="1249128" y="956712"/>
              <a:ext cx="2133304" cy="531987"/>
            </a:xfrm>
            <a:prstGeom prst="rect">
              <a:avLst/>
            </a:prstGeom>
            <a:blipFill>
              <a:blip r:embed="rId4" cstate="print"/>
              <a:stretch>
                <a:fillRect/>
              </a:stretch>
            </a:blipFill>
          </p:spPr>
          <p:txBody>
            <a:bodyPr wrap="square" lIns="0" tIns="0" rIns="0" bIns="0" rtlCol="0"/>
            <a:lstStyle/>
            <a:p>
              <a:endParaRPr/>
            </a:p>
          </p:txBody>
        </p:sp>
        <p:sp>
          <p:nvSpPr>
            <p:cNvPr id="20" name="object 7">
              <a:extLst>
                <a:ext uri="{FF2B5EF4-FFF2-40B4-BE49-F238E27FC236}">
                  <a16:creationId xmlns:a16="http://schemas.microsoft.com/office/drawing/2014/main" id="{102190B7-F6CA-D843-95B2-65A5124BE2EB}"/>
                </a:ext>
              </a:extLst>
            </p:cNvPr>
            <p:cNvSpPr/>
            <p:nvPr/>
          </p:nvSpPr>
          <p:spPr>
            <a:xfrm>
              <a:off x="1251477" y="956712"/>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grpSp>
      <p:sp>
        <p:nvSpPr>
          <p:cNvPr id="21" name="object 8">
            <a:extLst>
              <a:ext uri="{FF2B5EF4-FFF2-40B4-BE49-F238E27FC236}">
                <a16:creationId xmlns:a16="http://schemas.microsoft.com/office/drawing/2014/main" id="{DFE8256B-8CD3-DD48-98B3-AB7F2304D5CC}"/>
              </a:ext>
            </a:extLst>
          </p:cNvPr>
          <p:cNvSpPr txBox="1"/>
          <p:nvPr/>
        </p:nvSpPr>
        <p:spPr>
          <a:xfrm>
            <a:off x="2111254" y="1159548"/>
            <a:ext cx="2333240" cy="257269"/>
          </a:xfrm>
          <a:prstGeom prst="rect">
            <a:avLst/>
          </a:prstGeom>
        </p:spPr>
        <p:txBody>
          <a:bodyPr vert="horz" wrap="square" lIns="0" tIns="10941" rIns="0" bIns="0" rtlCol="0">
            <a:spAutoFit/>
          </a:bodyPr>
          <a:lstStyle/>
          <a:p>
            <a:pPr marL="46065" marR="4607" indent="-35125">
              <a:spcBef>
                <a:spcPts val="86"/>
              </a:spcBef>
            </a:pPr>
            <a:r>
              <a:rPr lang="en-US" altLang="zh-Hans" sz="1600" spc="32" dirty="0">
                <a:solidFill>
                  <a:schemeClr val="bg1"/>
                </a:solidFill>
                <a:latin typeface="Microsoft YaHei" panose="020B0503020204020204" pitchFamily="34" charset="-122"/>
                <a:ea typeface="Microsoft YaHei" panose="020B0503020204020204" pitchFamily="34" charset="-122"/>
                <a:cs typeface="Noto Sans CJK JP Regular"/>
              </a:rPr>
              <a:t>Results</a:t>
            </a:r>
            <a:endParaRPr sz="160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nvGrpSpPr>
          <p:cNvPr id="22" name="组合 21">
            <a:extLst>
              <a:ext uri="{FF2B5EF4-FFF2-40B4-BE49-F238E27FC236}">
                <a16:creationId xmlns:a16="http://schemas.microsoft.com/office/drawing/2014/main" id="{75ADDB81-21BB-6E40-8597-9DEE683360C3}"/>
              </a:ext>
            </a:extLst>
          </p:cNvPr>
          <p:cNvGrpSpPr/>
          <p:nvPr/>
        </p:nvGrpSpPr>
        <p:grpSpPr>
          <a:xfrm>
            <a:off x="3246120" y="4686362"/>
            <a:ext cx="5882640" cy="878829"/>
            <a:chOff x="1249128" y="956711"/>
            <a:chExt cx="2133304" cy="531988"/>
          </a:xfrm>
        </p:grpSpPr>
        <p:sp>
          <p:nvSpPr>
            <p:cNvPr id="23" name="object 6">
              <a:extLst>
                <a:ext uri="{FF2B5EF4-FFF2-40B4-BE49-F238E27FC236}">
                  <a16:creationId xmlns:a16="http://schemas.microsoft.com/office/drawing/2014/main" id="{856D9EAC-9114-CD46-B04A-5E9A7EC897FD}"/>
                </a:ext>
              </a:extLst>
            </p:cNvPr>
            <p:cNvSpPr/>
            <p:nvPr/>
          </p:nvSpPr>
          <p:spPr>
            <a:xfrm>
              <a:off x="1249128" y="956712"/>
              <a:ext cx="2133304" cy="531987"/>
            </a:xfrm>
            <a:prstGeom prst="rect">
              <a:avLst/>
            </a:prstGeom>
            <a:blipFill>
              <a:blip r:embed="rId4" cstate="print"/>
              <a:stretch>
                <a:fillRect/>
              </a:stretch>
            </a:blipFill>
          </p:spPr>
          <p:txBody>
            <a:bodyPr wrap="square" lIns="0" tIns="0" rIns="0" bIns="0" rtlCol="0"/>
            <a:lstStyle/>
            <a:p>
              <a:endParaRPr/>
            </a:p>
          </p:txBody>
        </p:sp>
        <p:sp>
          <p:nvSpPr>
            <p:cNvPr id="24" name="object 7">
              <a:extLst>
                <a:ext uri="{FF2B5EF4-FFF2-40B4-BE49-F238E27FC236}">
                  <a16:creationId xmlns:a16="http://schemas.microsoft.com/office/drawing/2014/main" id="{EB94A389-DE3D-2743-8F8D-74405D55DBF2}"/>
                </a:ext>
              </a:extLst>
            </p:cNvPr>
            <p:cNvSpPr/>
            <p:nvPr/>
          </p:nvSpPr>
          <p:spPr>
            <a:xfrm>
              <a:off x="1251476" y="956711"/>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072A9"/>
            </a:solidFill>
          </p:spPr>
          <p:txBody>
            <a:bodyPr wrap="square" lIns="0" tIns="0" rIns="0" bIns="0" rtlCol="0"/>
            <a:lstStyle/>
            <a:p>
              <a:endParaRPr sz="1400" dirty="0">
                <a:solidFill>
                  <a:schemeClr val="bg1"/>
                </a:solidFill>
                <a:latin typeface="Microsoft YaHei" panose="020B0503020204020204" pitchFamily="34" charset="-122"/>
                <a:ea typeface="Microsoft YaHei" panose="020B0503020204020204" pitchFamily="34" charset="-122"/>
              </a:endParaRPr>
            </a:p>
          </p:txBody>
        </p:sp>
      </p:grpSp>
      <p:sp>
        <p:nvSpPr>
          <p:cNvPr id="25" name="文本框 24">
            <a:extLst>
              <a:ext uri="{FF2B5EF4-FFF2-40B4-BE49-F238E27FC236}">
                <a16:creationId xmlns:a16="http://schemas.microsoft.com/office/drawing/2014/main" id="{59F14E5F-E1EA-0546-B244-E910FD0165C1}"/>
              </a:ext>
            </a:extLst>
          </p:cNvPr>
          <p:cNvSpPr txBox="1"/>
          <p:nvPr/>
        </p:nvSpPr>
        <p:spPr>
          <a:xfrm>
            <a:off x="3404996" y="4914963"/>
            <a:ext cx="5501442" cy="369332"/>
          </a:xfrm>
          <a:prstGeom prst="rect">
            <a:avLst/>
          </a:prstGeom>
          <a:noFill/>
        </p:spPr>
        <p:txBody>
          <a:bodyPr wrap="none" rtlCol="0">
            <a:spAutoFit/>
          </a:bodyPr>
          <a:lstStyle/>
          <a:p>
            <a:r>
              <a:rPr lang="en-US" altLang="zh-Hans" dirty="0">
                <a:solidFill>
                  <a:schemeClr val="bg1"/>
                </a:solidFill>
                <a:latin typeface="Microsoft YaHei" panose="020B0503020204020204" pitchFamily="34" charset="-122"/>
                <a:ea typeface="Microsoft YaHei" panose="020B0503020204020204" pitchFamily="34" charset="-122"/>
              </a:rPr>
              <a:t>This</a:t>
            </a:r>
            <a:r>
              <a:rPr lang="zh-Hans" altLang="en-US" dirty="0">
                <a:solidFill>
                  <a:schemeClr val="bg1"/>
                </a:solidFill>
                <a:latin typeface="Microsoft YaHei" panose="020B0503020204020204" pitchFamily="34" charset="-122"/>
                <a:ea typeface="Microsoft YaHei" panose="020B0503020204020204" pitchFamily="34" charset="-122"/>
              </a:rPr>
              <a:t> </a:t>
            </a:r>
            <a:r>
              <a:rPr lang="en-US" altLang="zh-Hans" dirty="0">
                <a:solidFill>
                  <a:schemeClr val="bg1"/>
                </a:solidFill>
                <a:latin typeface="Microsoft YaHei" panose="020B0503020204020204" pitchFamily="34" charset="-122"/>
                <a:ea typeface="Microsoft YaHei" panose="020B0503020204020204" pitchFamily="34" charset="-122"/>
              </a:rPr>
              <a:t>model</a:t>
            </a:r>
            <a:r>
              <a:rPr lang="zh-Hans" altLang="en-US" dirty="0">
                <a:solidFill>
                  <a:schemeClr val="bg1"/>
                </a:solidFill>
                <a:latin typeface="Microsoft YaHei" panose="020B0503020204020204" pitchFamily="34" charset="-122"/>
                <a:ea typeface="Microsoft YaHei" panose="020B0503020204020204" pitchFamily="34" charset="-122"/>
              </a:rPr>
              <a:t> </a:t>
            </a:r>
            <a:r>
              <a:rPr lang="en-US" altLang="zh-Hans" dirty="0">
                <a:solidFill>
                  <a:schemeClr val="bg1"/>
                </a:solidFill>
                <a:latin typeface="Microsoft YaHei" panose="020B0503020204020204" pitchFamily="34" charset="-122"/>
                <a:ea typeface="Microsoft YaHei" panose="020B0503020204020204" pitchFamily="34" charset="-122"/>
              </a:rPr>
              <a:t>demonstrates its gender robustness.</a:t>
            </a:r>
            <a:endParaRPr kumimoji="1" lang="zh-CN" altLang="en-US" dirty="0"/>
          </a:p>
        </p:txBody>
      </p:sp>
    </p:spTree>
    <p:extLst>
      <p:ext uri="{BB962C8B-B14F-4D97-AF65-F5344CB8AC3E}">
        <p14:creationId xmlns:p14="http://schemas.microsoft.com/office/powerpoint/2010/main" val="15364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09743D0-0AA6-D74F-974A-8E1C48235B45}"/>
              </a:ext>
            </a:extLst>
          </p:cNvPr>
          <p:cNvGrpSpPr/>
          <p:nvPr/>
        </p:nvGrpSpPr>
        <p:grpSpPr>
          <a:xfrm>
            <a:off x="0" y="284428"/>
            <a:ext cx="12192000" cy="6573572"/>
            <a:chOff x="0" y="284428"/>
            <a:chExt cx="12192000" cy="6573572"/>
          </a:xfrm>
        </p:grpSpPr>
        <p:grpSp>
          <p:nvGrpSpPr>
            <p:cNvPr id="8" name="组合 7">
              <a:extLst>
                <a:ext uri="{FF2B5EF4-FFF2-40B4-BE49-F238E27FC236}">
                  <a16:creationId xmlns:a16="http://schemas.microsoft.com/office/drawing/2014/main" id="{72818A29-21E7-714C-9898-38CE19C29456}"/>
                </a:ext>
              </a:extLst>
            </p:cNvPr>
            <p:cNvGrpSpPr/>
            <p:nvPr/>
          </p:nvGrpSpPr>
          <p:grpSpPr>
            <a:xfrm>
              <a:off x="0" y="284428"/>
              <a:ext cx="12192000" cy="6573572"/>
              <a:chOff x="0" y="284428"/>
              <a:chExt cx="12192000" cy="6573572"/>
            </a:xfrm>
          </p:grpSpPr>
          <p:sp>
            <p:nvSpPr>
              <p:cNvPr id="10" name="矩形 9">
                <a:extLst>
                  <a:ext uri="{FF2B5EF4-FFF2-40B4-BE49-F238E27FC236}">
                    <a16:creationId xmlns:a16="http://schemas.microsoft.com/office/drawing/2014/main" id="{386A2781-FBAB-D749-A8D8-5EAD44F2F498}"/>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1" name="组合 10">
                <a:extLst>
                  <a:ext uri="{FF2B5EF4-FFF2-40B4-BE49-F238E27FC236}">
                    <a16:creationId xmlns:a16="http://schemas.microsoft.com/office/drawing/2014/main" id="{CB50EC22-7215-924D-AFC4-961BCBFCBB44}"/>
                  </a:ext>
                </a:extLst>
              </p:cNvPr>
              <p:cNvGrpSpPr>
                <a:grpSpLocks/>
              </p:cNvGrpSpPr>
              <p:nvPr/>
            </p:nvGrpSpPr>
            <p:grpSpPr bwMode="auto">
              <a:xfrm>
                <a:off x="550862" y="284428"/>
                <a:ext cx="3105456" cy="585788"/>
                <a:chOff x="551544" y="82976"/>
                <a:chExt cx="2496750" cy="584775"/>
              </a:xfrm>
            </p:grpSpPr>
            <p:sp>
              <p:nvSpPr>
                <p:cNvPr id="15" name="文本框 12">
                  <a:extLst>
                    <a:ext uri="{FF2B5EF4-FFF2-40B4-BE49-F238E27FC236}">
                      <a16:creationId xmlns:a16="http://schemas.microsoft.com/office/drawing/2014/main" id="{3D54F147-8361-9B43-9A07-28090E0FC405}"/>
                    </a:ext>
                  </a:extLst>
                </p:cNvPr>
                <p:cNvSpPr txBox="1">
                  <a:spLocks noChangeArrowheads="1"/>
                </p:cNvSpPr>
                <p:nvPr/>
              </p:nvSpPr>
              <p:spPr bwMode="auto">
                <a:xfrm>
                  <a:off x="1112324" y="111278"/>
                  <a:ext cx="193597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Experiments</a:t>
                  </a:r>
                  <a:endParaRPr lang="zh-CN" altLang="en-US" dirty="0">
                    <a:solidFill>
                      <a:srgbClr val="044875"/>
                    </a:solidFill>
                    <a:latin typeface="微软雅黑" pitchFamily="34" charset="-122"/>
                    <a:ea typeface="微软雅黑" pitchFamily="34" charset="-122"/>
                  </a:endParaRPr>
                </a:p>
              </p:txBody>
            </p:sp>
            <p:sp>
              <p:nvSpPr>
                <p:cNvPr id="16" name="文本框 15">
                  <a:extLst>
                    <a:ext uri="{FF2B5EF4-FFF2-40B4-BE49-F238E27FC236}">
                      <a16:creationId xmlns:a16="http://schemas.microsoft.com/office/drawing/2014/main" id="{EA7AABBE-52BA-3146-9172-A1E2C512AD2C}"/>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5</a:t>
                  </a:r>
                  <a:endParaRPr lang="zh-CN" altLang="en-US" sz="3200" dirty="0">
                    <a:solidFill>
                      <a:schemeClr val="bg2">
                        <a:lumMod val="25000"/>
                      </a:schemeClr>
                    </a:solidFill>
                    <a:latin typeface="Impact" panose="020B0806030902050204" pitchFamily="34" charset="0"/>
                    <a:ea typeface="+mn-ea"/>
                  </a:endParaRPr>
                </a:p>
              </p:txBody>
            </p:sp>
          </p:grpSp>
          <p:sp>
            <p:nvSpPr>
              <p:cNvPr id="12" name="矩形 11">
                <a:extLst>
                  <a:ext uri="{FF2B5EF4-FFF2-40B4-BE49-F238E27FC236}">
                    <a16:creationId xmlns:a16="http://schemas.microsoft.com/office/drawing/2014/main" id="{55FC5A47-E834-634F-AC40-BE6D27EB31DA}"/>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a:extLst>
                  <a:ext uri="{FF2B5EF4-FFF2-40B4-BE49-F238E27FC236}">
                    <a16:creationId xmlns:a16="http://schemas.microsoft.com/office/drawing/2014/main" id="{54820D63-FE38-1F4D-B3F2-F42F51A53DAA}"/>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矩形 8">
              <a:extLst>
                <a:ext uri="{FF2B5EF4-FFF2-40B4-BE49-F238E27FC236}">
                  <a16:creationId xmlns:a16="http://schemas.microsoft.com/office/drawing/2014/main" id="{CB120E06-882C-4B42-A570-FD4838E82C94}"/>
                </a:ext>
              </a:extLst>
            </p:cNvPr>
            <p:cNvSpPr/>
            <p:nvPr/>
          </p:nvSpPr>
          <p:spPr>
            <a:xfrm>
              <a:off x="3810000" y="460657"/>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0" name="组合 19">
            <a:extLst>
              <a:ext uri="{FF2B5EF4-FFF2-40B4-BE49-F238E27FC236}">
                <a16:creationId xmlns:a16="http://schemas.microsoft.com/office/drawing/2014/main" id="{B50727A3-7FE2-3C4B-8B04-77057F383D49}"/>
              </a:ext>
            </a:extLst>
          </p:cNvPr>
          <p:cNvGrpSpPr/>
          <p:nvPr/>
        </p:nvGrpSpPr>
        <p:grpSpPr>
          <a:xfrm>
            <a:off x="1249128" y="1025987"/>
            <a:ext cx="2450676" cy="578422"/>
            <a:chOff x="1249128" y="956712"/>
            <a:chExt cx="2133304" cy="531987"/>
          </a:xfrm>
        </p:grpSpPr>
        <p:sp>
          <p:nvSpPr>
            <p:cNvPr id="21" name="object 6">
              <a:extLst>
                <a:ext uri="{FF2B5EF4-FFF2-40B4-BE49-F238E27FC236}">
                  <a16:creationId xmlns:a16="http://schemas.microsoft.com/office/drawing/2014/main" id="{63DD6776-8E15-F54F-BE89-CEF67F123BB4}"/>
                </a:ext>
              </a:extLst>
            </p:cNvPr>
            <p:cNvSpPr/>
            <p:nvPr/>
          </p:nvSpPr>
          <p:spPr>
            <a:xfrm>
              <a:off x="1249128" y="956712"/>
              <a:ext cx="2133304" cy="531987"/>
            </a:xfrm>
            <a:prstGeom prst="rect">
              <a:avLst/>
            </a:prstGeom>
            <a:blipFill>
              <a:blip r:embed="rId3" cstate="print"/>
              <a:stretch>
                <a:fillRect/>
              </a:stretch>
            </a:blipFill>
          </p:spPr>
          <p:txBody>
            <a:bodyPr wrap="square" lIns="0" tIns="0" rIns="0" bIns="0" rtlCol="0"/>
            <a:lstStyle/>
            <a:p>
              <a:endParaRPr/>
            </a:p>
          </p:txBody>
        </p:sp>
        <p:sp>
          <p:nvSpPr>
            <p:cNvPr id="22" name="object 7">
              <a:extLst>
                <a:ext uri="{FF2B5EF4-FFF2-40B4-BE49-F238E27FC236}">
                  <a16:creationId xmlns:a16="http://schemas.microsoft.com/office/drawing/2014/main" id="{4E40A74C-6D39-054F-ADD3-60ED43BFB13A}"/>
                </a:ext>
              </a:extLst>
            </p:cNvPr>
            <p:cNvSpPr/>
            <p:nvPr/>
          </p:nvSpPr>
          <p:spPr>
            <a:xfrm>
              <a:off x="1251477" y="956712"/>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grpSp>
      <p:sp>
        <p:nvSpPr>
          <p:cNvPr id="23" name="object 8">
            <a:extLst>
              <a:ext uri="{FF2B5EF4-FFF2-40B4-BE49-F238E27FC236}">
                <a16:creationId xmlns:a16="http://schemas.microsoft.com/office/drawing/2014/main" id="{4AC15A11-7ABA-D74C-8E64-432A2DAC78AF}"/>
              </a:ext>
            </a:extLst>
          </p:cNvPr>
          <p:cNvSpPr txBox="1"/>
          <p:nvPr/>
        </p:nvSpPr>
        <p:spPr>
          <a:xfrm>
            <a:off x="2111254" y="1159548"/>
            <a:ext cx="2333240" cy="257269"/>
          </a:xfrm>
          <a:prstGeom prst="rect">
            <a:avLst/>
          </a:prstGeom>
        </p:spPr>
        <p:txBody>
          <a:bodyPr vert="horz" wrap="square" lIns="0" tIns="10941" rIns="0" bIns="0" rtlCol="0">
            <a:spAutoFit/>
          </a:bodyPr>
          <a:lstStyle/>
          <a:p>
            <a:pPr marL="46065" marR="4607" indent="-35125">
              <a:spcBef>
                <a:spcPts val="86"/>
              </a:spcBef>
            </a:pPr>
            <a:r>
              <a:rPr lang="en-US" altLang="zh-Hans" sz="1600" spc="32" dirty="0">
                <a:solidFill>
                  <a:schemeClr val="bg1"/>
                </a:solidFill>
                <a:latin typeface="Microsoft YaHei" panose="020B0503020204020204" pitchFamily="34" charset="-122"/>
                <a:ea typeface="Microsoft YaHei" panose="020B0503020204020204" pitchFamily="34" charset="-122"/>
                <a:cs typeface="Noto Sans CJK JP Regular"/>
              </a:rPr>
              <a:t>Results</a:t>
            </a:r>
            <a:endParaRPr sz="160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nvGrpSpPr>
          <p:cNvPr id="29" name="组合 28">
            <a:extLst>
              <a:ext uri="{FF2B5EF4-FFF2-40B4-BE49-F238E27FC236}">
                <a16:creationId xmlns:a16="http://schemas.microsoft.com/office/drawing/2014/main" id="{31BCB91E-67A2-2245-B981-43B06F852411}"/>
              </a:ext>
            </a:extLst>
          </p:cNvPr>
          <p:cNvGrpSpPr/>
          <p:nvPr/>
        </p:nvGrpSpPr>
        <p:grpSpPr>
          <a:xfrm>
            <a:off x="6827203" y="1867566"/>
            <a:ext cx="4937760" cy="4060794"/>
            <a:chOff x="3261360" y="5478843"/>
            <a:chExt cx="7178040" cy="878827"/>
          </a:xfrm>
        </p:grpSpPr>
        <p:grpSp>
          <p:nvGrpSpPr>
            <p:cNvPr id="24" name="组合 23">
              <a:extLst>
                <a:ext uri="{FF2B5EF4-FFF2-40B4-BE49-F238E27FC236}">
                  <a16:creationId xmlns:a16="http://schemas.microsoft.com/office/drawing/2014/main" id="{82460B49-C6B8-CD45-9D12-B0684DD32DE3}"/>
                </a:ext>
              </a:extLst>
            </p:cNvPr>
            <p:cNvGrpSpPr/>
            <p:nvPr/>
          </p:nvGrpSpPr>
          <p:grpSpPr>
            <a:xfrm>
              <a:off x="3261360" y="5478843"/>
              <a:ext cx="7178040" cy="878827"/>
              <a:chOff x="1249128" y="956712"/>
              <a:chExt cx="2133304" cy="531987"/>
            </a:xfrm>
          </p:grpSpPr>
          <p:sp>
            <p:nvSpPr>
              <p:cNvPr id="25" name="object 6">
                <a:extLst>
                  <a:ext uri="{FF2B5EF4-FFF2-40B4-BE49-F238E27FC236}">
                    <a16:creationId xmlns:a16="http://schemas.microsoft.com/office/drawing/2014/main" id="{FBF04174-7C58-0D42-8F61-10211B999352}"/>
                  </a:ext>
                </a:extLst>
              </p:cNvPr>
              <p:cNvSpPr/>
              <p:nvPr/>
            </p:nvSpPr>
            <p:spPr>
              <a:xfrm>
                <a:off x="1249128" y="956712"/>
                <a:ext cx="2133304" cy="531987"/>
              </a:xfrm>
              <a:prstGeom prst="rect">
                <a:avLst/>
              </a:prstGeom>
              <a:blipFill>
                <a:blip r:embed="rId3" cstate="print"/>
                <a:stretch>
                  <a:fillRect/>
                </a:stretch>
              </a:blipFill>
            </p:spPr>
            <p:txBody>
              <a:bodyPr wrap="square" lIns="0" tIns="0" rIns="0" bIns="0" rtlCol="0"/>
              <a:lstStyle/>
              <a:p>
                <a:endParaRPr/>
              </a:p>
            </p:txBody>
          </p:sp>
          <p:sp>
            <p:nvSpPr>
              <p:cNvPr id="26" name="object 7">
                <a:extLst>
                  <a:ext uri="{FF2B5EF4-FFF2-40B4-BE49-F238E27FC236}">
                    <a16:creationId xmlns:a16="http://schemas.microsoft.com/office/drawing/2014/main" id="{44BAF843-401C-4942-8C1C-323ABE545C28}"/>
                  </a:ext>
                </a:extLst>
              </p:cNvPr>
              <p:cNvSpPr/>
              <p:nvPr/>
            </p:nvSpPr>
            <p:spPr>
              <a:xfrm>
                <a:off x="1251476" y="956712"/>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072A9"/>
              </a:solidFill>
            </p:spPr>
            <p:txBody>
              <a:bodyPr wrap="square" lIns="0" tIns="0" rIns="0" bIns="0" rtlCol="0"/>
              <a:lstStyle/>
              <a:p>
                <a:endParaRPr sz="1400" dirty="0">
                  <a:solidFill>
                    <a:schemeClr val="bg1"/>
                  </a:solidFill>
                  <a:latin typeface="Microsoft YaHei" panose="020B0503020204020204" pitchFamily="34" charset="-122"/>
                  <a:ea typeface="Microsoft YaHei" panose="020B0503020204020204" pitchFamily="34" charset="-122"/>
                </a:endParaRPr>
              </a:p>
            </p:txBody>
          </p:sp>
        </p:grpSp>
        <p:sp>
          <p:nvSpPr>
            <p:cNvPr id="27" name="文本框 26">
              <a:extLst>
                <a:ext uri="{FF2B5EF4-FFF2-40B4-BE49-F238E27FC236}">
                  <a16:creationId xmlns:a16="http://schemas.microsoft.com/office/drawing/2014/main" id="{2BF4585B-06FA-5A44-ACBE-5DB4A500C5BF}"/>
                </a:ext>
              </a:extLst>
            </p:cNvPr>
            <p:cNvSpPr txBox="1"/>
            <p:nvPr/>
          </p:nvSpPr>
          <p:spPr>
            <a:xfrm>
              <a:off x="3653244" y="5507762"/>
              <a:ext cx="6274800" cy="799299"/>
            </a:xfrm>
            <a:prstGeom prst="rect">
              <a:avLst/>
            </a:prstGeom>
            <a:noFill/>
          </p:spPr>
          <p:txBody>
            <a:bodyPr wrap="square" rtlCol="0">
              <a:spAutoFit/>
            </a:bodyPr>
            <a:lstStyle/>
            <a:p>
              <a:pPr algn="just"/>
              <a:r>
                <a:rPr lang="en-US" altLang="zh-CN" b="1" dirty="0">
                  <a:solidFill>
                    <a:schemeClr val="bg1"/>
                  </a:solidFill>
                </a:rPr>
                <a:t>Fig.6.Example of input and output audio </a:t>
              </a:r>
            </a:p>
            <a:p>
              <a:pPr algn="just"/>
              <a:r>
                <a:rPr lang="en-US" altLang="zh-CN" dirty="0">
                  <a:solidFill>
                    <a:schemeClr val="bg1"/>
                  </a:solidFill>
                </a:rPr>
                <a:t>The top row shows the audio spectrogram for one segment in our training data, involving two speakers and background noise (a), together with the ground truth, separate spectrograms of each speaker (b, c). In the bottom row we show our results: the masks our method estimates for that segment, superimposed on one spectrogram with a different color for each speaker (d), and the corresponding output spectrograms for each speaker (e, f). </a:t>
              </a:r>
            </a:p>
            <a:p>
              <a:pPr algn="just"/>
              <a:endParaRPr kumimoji="1" lang="zh-CN" altLang="en-US" dirty="0">
                <a:solidFill>
                  <a:schemeClr val="bg1"/>
                </a:solidFill>
              </a:endParaRPr>
            </a:p>
          </p:txBody>
        </p:sp>
      </p:grpSp>
      <p:pic>
        <p:nvPicPr>
          <p:cNvPr id="28" name="图片 27">
            <a:extLst>
              <a:ext uri="{FF2B5EF4-FFF2-40B4-BE49-F238E27FC236}">
                <a16:creationId xmlns:a16="http://schemas.microsoft.com/office/drawing/2014/main" id="{ECF7739F-B55A-F040-B7EB-B4996544E3E1}"/>
              </a:ext>
            </a:extLst>
          </p:cNvPr>
          <p:cNvPicPr>
            <a:picLocks noChangeAspect="1"/>
          </p:cNvPicPr>
          <p:nvPr/>
        </p:nvPicPr>
        <p:blipFill rotWithShape="1">
          <a:blip r:embed="rId4"/>
          <a:srcRect t="-17389" b="29869"/>
          <a:stretch/>
        </p:blipFill>
        <p:spPr>
          <a:xfrm>
            <a:off x="449254" y="898567"/>
            <a:ext cx="6032817" cy="4853357"/>
          </a:xfrm>
          <a:prstGeom prst="rect">
            <a:avLst/>
          </a:prstGeom>
        </p:spPr>
      </p:pic>
    </p:spTree>
    <p:extLst>
      <p:ext uri="{BB962C8B-B14F-4D97-AF65-F5344CB8AC3E}">
        <p14:creationId xmlns:p14="http://schemas.microsoft.com/office/powerpoint/2010/main" val="58947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09743D0-0AA6-D74F-974A-8E1C48235B45}"/>
              </a:ext>
            </a:extLst>
          </p:cNvPr>
          <p:cNvGrpSpPr/>
          <p:nvPr/>
        </p:nvGrpSpPr>
        <p:grpSpPr>
          <a:xfrm>
            <a:off x="0" y="284428"/>
            <a:ext cx="12192000" cy="6573572"/>
            <a:chOff x="0" y="284428"/>
            <a:chExt cx="12192000" cy="6573572"/>
          </a:xfrm>
        </p:grpSpPr>
        <p:grpSp>
          <p:nvGrpSpPr>
            <p:cNvPr id="8" name="组合 7">
              <a:extLst>
                <a:ext uri="{FF2B5EF4-FFF2-40B4-BE49-F238E27FC236}">
                  <a16:creationId xmlns:a16="http://schemas.microsoft.com/office/drawing/2014/main" id="{72818A29-21E7-714C-9898-38CE19C29456}"/>
                </a:ext>
              </a:extLst>
            </p:cNvPr>
            <p:cNvGrpSpPr/>
            <p:nvPr/>
          </p:nvGrpSpPr>
          <p:grpSpPr>
            <a:xfrm>
              <a:off x="0" y="284428"/>
              <a:ext cx="12192000" cy="6573572"/>
              <a:chOff x="0" y="284428"/>
              <a:chExt cx="12192000" cy="6573572"/>
            </a:xfrm>
          </p:grpSpPr>
          <p:sp>
            <p:nvSpPr>
              <p:cNvPr id="10" name="矩形 9">
                <a:extLst>
                  <a:ext uri="{FF2B5EF4-FFF2-40B4-BE49-F238E27FC236}">
                    <a16:creationId xmlns:a16="http://schemas.microsoft.com/office/drawing/2014/main" id="{386A2781-FBAB-D749-A8D8-5EAD44F2F498}"/>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1" name="组合 10">
                <a:extLst>
                  <a:ext uri="{FF2B5EF4-FFF2-40B4-BE49-F238E27FC236}">
                    <a16:creationId xmlns:a16="http://schemas.microsoft.com/office/drawing/2014/main" id="{CB50EC22-7215-924D-AFC4-961BCBFCBB44}"/>
                  </a:ext>
                </a:extLst>
              </p:cNvPr>
              <p:cNvGrpSpPr>
                <a:grpSpLocks/>
              </p:cNvGrpSpPr>
              <p:nvPr/>
            </p:nvGrpSpPr>
            <p:grpSpPr bwMode="auto">
              <a:xfrm>
                <a:off x="550862" y="284428"/>
                <a:ext cx="3105456" cy="585788"/>
                <a:chOff x="551544" y="82976"/>
                <a:chExt cx="2496750" cy="584775"/>
              </a:xfrm>
            </p:grpSpPr>
            <p:sp>
              <p:nvSpPr>
                <p:cNvPr id="15" name="文本框 12">
                  <a:extLst>
                    <a:ext uri="{FF2B5EF4-FFF2-40B4-BE49-F238E27FC236}">
                      <a16:creationId xmlns:a16="http://schemas.microsoft.com/office/drawing/2014/main" id="{3D54F147-8361-9B43-9A07-28090E0FC405}"/>
                    </a:ext>
                  </a:extLst>
                </p:cNvPr>
                <p:cNvSpPr txBox="1">
                  <a:spLocks noChangeArrowheads="1"/>
                </p:cNvSpPr>
                <p:nvPr/>
              </p:nvSpPr>
              <p:spPr bwMode="auto">
                <a:xfrm>
                  <a:off x="1112324" y="111278"/>
                  <a:ext cx="193597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Experiments</a:t>
                  </a:r>
                  <a:endParaRPr lang="zh-CN" altLang="en-US" dirty="0">
                    <a:solidFill>
                      <a:srgbClr val="044875"/>
                    </a:solidFill>
                    <a:latin typeface="微软雅黑" pitchFamily="34" charset="-122"/>
                    <a:ea typeface="微软雅黑" pitchFamily="34" charset="-122"/>
                  </a:endParaRPr>
                </a:p>
              </p:txBody>
            </p:sp>
            <p:sp>
              <p:nvSpPr>
                <p:cNvPr id="16" name="文本框 15">
                  <a:extLst>
                    <a:ext uri="{FF2B5EF4-FFF2-40B4-BE49-F238E27FC236}">
                      <a16:creationId xmlns:a16="http://schemas.microsoft.com/office/drawing/2014/main" id="{EA7AABBE-52BA-3146-9172-A1E2C512AD2C}"/>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5</a:t>
                  </a:r>
                  <a:endParaRPr lang="zh-CN" altLang="en-US" sz="3200" dirty="0">
                    <a:solidFill>
                      <a:schemeClr val="bg2">
                        <a:lumMod val="25000"/>
                      </a:schemeClr>
                    </a:solidFill>
                    <a:latin typeface="Impact" panose="020B0806030902050204" pitchFamily="34" charset="0"/>
                    <a:ea typeface="+mn-ea"/>
                  </a:endParaRPr>
                </a:p>
              </p:txBody>
            </p:sp>
          </p:grpSp>
          <p:sp>
            <p:nvSpPr>
              <p:cNvPr id="12" name="矩形 11">
                <a:extLst>
                  <a:ext uri="{FF2B5EF4-FFF2-40B4-BE49-F238E27FC236}">
                    <a16:creationId xmlns:a16="http://schemas.microsoft.com/office/drawing/2014/main" id="{55FC5A47-E834-634F-AC40-BE6D27EB31DA}"/>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a:extLst>
                  <a:ext uri="{FF2B5EF4-FFF2-40B4-BE49-F238E27FC236}">
                    <a16:creationId xmlns:a16="http://schemas.microsoft.com/office/drawing/2014/main" id="{54820D63-FE38-1F4D-B3F2-F42F51A53DAA}"/>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矩形 8">
              <a:extLst>
                <a:ext uri="{FF2B5EF4-FFF2-40B4-BE49-F238E27FC236}">
                  <a16:creationId xmlns:a16="http://schemas.microsoft.com/office/drawing/2014/main" id="{CB120E06-882C-4B42-A570-FD4838E82C94}"/>
                </a:ext>
              </a:extLst>
            </p:cNvPr>
            <p:cNvSpPr/>
            <p:nvPr/>
          </p:nvSpPr>
          <p:spPr>
            <a:xfrm>
              <a:off x="3810000" y="460657"/>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0" name="组合 19">
            <a:extLst>
              <a:ext uri="{FF2B5EF4-FFF2-40B4-BE49-F238E27FC236}">
                <a16:creationId xmlns:a16="http://schemas.microsoft.com/office/drawing/2014/main" id="{B50727A3-7FE2-3C4B-8B04-77057F383D49}"/>
              </a:ext>
            </a:extLst>
          </p:cNvPr>
          <p:cNvGrpSpPr/>
          <p:nvPr/>
        </p:nvGrpSpPr>
        <p:grpSpPr>
          <a:xfrm>
            <a:off x="1249128" y="1025987"/>
            <a:ext cx="2450676" cy="578422"/>
            <a:chOff x="1249128" y="956712"/>
            <a:chExt cx="2133304" cy="531987"/>
          </a:xfrm>
        </p:grpSpPr>
        <p:sp>
          <p:nvSpPr>
            <p:cNvPr id="21" name="object 6">
              <a:extLst>
                <a:ext uri="{FF2B5EF4-FFF2-40B4-BE49-F238E27FC236}">
                  <a16:creationId xmlns:a16="http://schemas.microsoft.com/office/drawing/2014/main" id="{63DD6776-8E15-F54F-BE89-CEF67F123BB4}"/>
                </a:ext>
              </a:extLst>
            </p:cNvPr>
            <p:cNvSpPr/>
            <p:nvPr/>
          </p:nvSpPr>
          <p:spPr>
            <a:xfrm>
              <a:off x="1249128" y="956712"/>
              <a:ext cx="2133304" cy="531987"/>
            </a:xfrm>
            <a:prstGeom prst="rect">
              <a:avLst/>
            </a:prstGeom>
            <a:blipFill>
              <a:blip r:embed="rId3" cstate="print"/>
              <a:stretch>
                <a:fillRect/>
              </a:stretch>
            </a:blipFill>
          </p:spPr>
          <p:txBody>
            <a:bodyPr wrap="square" lIns="0" tIns="0" rIns="0" bIns="0" rtlCol="0"/>
            <a:lstStyle/>
            <a:p>
              <a:endParaRPr/>
            </a:p>
          </p:txBody>
        </p:sp>
        <p:sp>
          <p:nvSpPr>
            <p:cNvPr id="22" name="object 7">
              <a:extLst>
                <a:ext uri="{FF2B5EF4-FFF2-40B4-BE49-F238E27FC236}">
                  <a16:creationId xmlns:a16="http://schemas.microsoft.com/office/drawing/2014/main" id="{4E40A74C-6D39-054F-ADD3-60ED43BFB13A}"/>
                </a:ext>
              </a:extLst>
            </p:cNvPr>
            <p:cNvSpPr/>
            <p:nvPr/>
          </p:nvSpPr>
          <p:spPr>
            <a:xfrm>
              <a:off x="1251477" y="956712"/>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grpSp>
      <p:sp>
        <p:nvSpPr>
          <p:cNvPr id="23" name="object 8">
            <a:extLst>
              <a:ext uri="{FF2B5EF4-FFF2-40B4-BE49-F238E27FC236}">
                <a16:creationId xmlns:a16="http://schemas.microsoft.com/office/drawing/2014/main" id="{4AC15A11-7ABA-D74C-8E64-432A2DAC78AF}"/>
              </a:ext>
            </a:extLst>
          </p:cNvPr>
          <p:cNvSpPr txBox="1"/>
          <p:nvPr/>
        </p:nvSpPr>
        <p:spPr>
          <a:xfrm>
            <a:off x="1863284" y="1159548"/>
            <a:ext cx="2333240" cy="257269"/>
          </a:xfrm>
          <a:prstGeom prst="rect">
            <a:avLst/>
          </a:prstGeom>
        </p:spPr>
        <p:txBody>
          <a:bodyPr vert="horz" wrap="square" lIns="0" tIns="10941" rIns="0" bIns="0" rtlCol="0">
            <a:spAutoFit/>
          </a:bodyPr>
          <a:lstStyle/>
          <a:p>
            <a:pPr marL="46065" marR="4607" indent="-35125">
              <a:spcBef>
                <a:spcPts val="86"/>
              </a:spcBef>
            </a:pPr>
            <a:r>
              <a:rPr lang="en-US" altLang="zh-Hans" sz="1600" spc="32" dirty="0">
                <a:solidFill>
                  <a:schemeClr val="bg1"/>
                </a:solidFill>
                <a:latin typeface="Microsoft YaHei" panose="020B0503020204020204" pitchFamily="34" charset="-122"/>
                <a:ea typeface="Microsoft YaHei" panose="020B0503020204020204" pitchFamily="34" charset="-122"/>
                <a:cs typeface="Noto Sans CJK JP Regular"/>
              </a:rPr>
              <a:t>comparison</a:t>
            </a:r>
            <a:endParaRPr sz="160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nvGrpSpPr>
          <p:cNvPr id="29" name="组合 28">
            <a:extLst>
              <a:ext uri="{FF2B5EF4-FFF2-40B4-BE49-F238E27FC236}">
                <a16:creationId xmlns:a16="http://schemas.microsoft.com/office/drawing/2014/main" id="{31BCB91E-67A2-2245-B981-43B06F852411}"/>
              </a:ext>
            </a:extLst>
          </p:cNvPr>
          <p:cNvGrpSpPr/>
          <p:nvPr/>
        </p:nvGrpSpPr>
        <p:grpSpPr>
          <a:xfrm>
            <a:off x="6687721" y="1867566"/>
            <a:ext cx="4937760" cy="4060794"/>
            <a:chOff x="3261360" y="5478843"/>
            <a:chExt cx="7178040" cy="878827"/>
          </a:xfrm>
        </p:grpSpPr>
        <p:grpSp>
          <p:nvGrpSpPr>
            <p:cNvPr id="24" name="组合 23">
              <a:extLst>
                <a:ext uri="{FF2B5EF4-FFF2-40B4-BE49-F238E27FC236}">
                  <a16:creationId xmlns:a16="http://schemas.microsoft.com/office/drawing/2014/main" id="{82460B49-C6B8-CD45-9D12-B0684DD32DE3}"/>
                </a:ext>
              </a:extLst>
            </p:cNvPr>
            <p:cNvGrpSpPr/>
            <p:nvPr/>
          </p:nvGrpSpPr>
          <p:grpSpPr>
            <a:xfrm>
              <a:off x="3261360" y="5478843"/>
              <a:ext cx="7178040" cy="878827"/>
              <a:chOff x="1249128" y="956712"/>
              <a:chExt cx="2133304" cy="531987"/>
            </a:xfrm>
          </p:grpSpPr>
          <p:sp>
            <p:nvSpPr>
              <p:cNvPr id="25" name="object 6">
                <a:extLst>
                  <a:ext uri="{FF2B5EF4-FFF2-40B4-BE49-F238E27FC236}">
                    <a16:creationId xmlns:a16="http://schemas.microsoft.com/office/drawing/2014/main" id="{FBF04174-7C58-0D42-8F61-10211B999352}"/>
                  </a:ext>
                </a:extLst>
              </p:cNvPr>
              <p:cNvSpPr/>
              <p:nvPr/>
            </p:nvSpPr>
            <p:spPr>
              <a:xfrm>
                <a:off x="1249128" y="956712"/>
                <a:ext cx="2133304" cy="531987"/>
              </a:xfrm>
              <a:prstGeom prst="rect">
                <a:avLst/>
              </a:prstGeom>
              <a:blipFill>
                <a:blip r:embed="rId3" cstate="print"/>
                <a:stretch>
                  <a:fillRect/>
                </a:stretch>
              </a:blipFill>
            </p:spPr>
            <p:txBody>
              <a:bodyPr wrap="square" lIns="0" tIns="0" rIns="0" bIns="0" rtlCol="0"/>
              <a:lstStyle/>
              <a:p>
                <a:endParaRPr/>
              </a:p>
            </p:txBody>
          </p:sp>
          <p:sp>
            <p:nvSpPr>
              <p:cNvPr id="26" name="object 7">
                <a:extLst>
                  <a:ext uri="{FF2B5EF4-FFF2-40B4-BE49-F238E27FC236}">
                    <a16:creationId xmlns:a16="http://schemas.microsoft.com/office/drawing/2014/main" id="{44BAF843-401C-4942-8C1C-323ABE545C28}"/>
                  </a:ext>
                </a:extLst>
              </p:cNvPr>
              <p:cNvSpPr/>
              <p:nvPr/>
            </p:nvSpPr>
            <p:spPr>
              <a:xfrm>
                <a:off x="1251476" y="956712"/>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072A9"/>
              </a:solidFill>
            </p:spPr>
            <p:txBody>
              <a:bodyPr wrap="square" lIns="0" tIns="0" rIns="0" bIns="0" rtlCol="0"/>
              <a:lstStyle/>
              <a:p>
                <a:endParaRPr sz="1400" dirty="0">
                  <a:solidFill>
                    <a:schemeClr val="bg1"/>
                  </a:solidFill>
                  <a:latin typeface="Microsoft YaHei" panose="020B0503020204020204" pitchFamily="34" charset="-122"/>
                  <a:ea typeface="Microsoft YaHei" panose="020B0503020204020204" pitchFamily="34" charset="-122"/>
                </a:endParaRPr>
              </a:p>
            </p:txBody>
          </p:sp>
        </p:grpSp>
        <p:sp>
          <p:nvSpPr>
            <p:cNvPr id="27" name="文本框 26">
              <a:extLst>
                <a:ext uri="{FF2B5EF4-FFF2-40B4-BE49-F238E27FC236}">
                  <a16:creationId xmlns:a16="http://schemas.microsoft.com/office/drawing/2014/main" id="{2BF4585B-06FA-5A44-ACBE-5DB4A500C5BF}"/>
                </a:ext>
              </a:extLst>
            </p:cNvPr>
            <p:cNvSpPr txBox="1"/>
            <p:nvPr/>
          </p:nvSpPr>
          <p:spPr>
            <a:xfrm>
              <a:off x="3653244" y="5548010"/>
              <a:ext cx="6274800" cy="679404"/>
            </a:xfrm>
            <a:prstGeom prst="rect">
              <a:avLst/>
            </a:prstGeom>
            <a:noFill/>
          </p:spPr>
          <p:txBody>
            <a:bodyPr wrap="square" rtlCol="0">
              <a:spAutoFit/>
            </a:bodyPr>
            <a:lstStyle/>
            <a:p>
              <a:pPr algn="just"/>
              <a:r>
                <a:rPr kumimoji="1" lang="en-US" altLang="zh-CN" b="1" dirty="0">
                  <a:solidFill>
                    <a:schemeClr val="bg1"/>
                  </a:solidFill>
                </a:rPr>
                <a:t>Table 5. Comparison with existing audio-visual speech separation work. </a:t>
              </a:r>
            </a:p>
            <a:p>
              <a:pPr algn="just"/>
              <a:r>
                <a:rPr kumimoji="1" lang="en-US" altLang="zh-CN" dirty="0">
                  <a:solidFill>
                    <a:schemeClr val="bg1"/>
                  </a:solidFill>
                </a:rPr>
                <a:t>We compare our speech separation and enhancement results on several datasets to those of previous work, using the evaluation protocols and objective scores reported in the original papers. Note that previous approaches are speaker-dependent, whereas our results are obtained by using a general, speaker-independent model. </a:t>
              </a:r>
            </a:p>
            <a:p>
              <a:pPr algn="just"/>
              <a:endParaRPr kumimoji="1" lang="zh-CN" altLang="en-US" dirty="0">
                <a:solidFill>
                  <a:schemeClr val="bg1"/>
                </a:solidFill>
              </a:endParaRPr>
            </a:p>
          </p:txBody>
        </p:sp>
      </p:grpSp>
      <p:pic>
        <p:nvPicPr>
          <p:cNvPr id="2" name="图片 1">
            <a:extLst>
              <a:ext uri="{FF2B5EF4-FFF2-40B4-BE49-F238E27FC236}">
                <a16:creationId xmlns:a16="http://schemas.microsoft.com/office/drawing/2014/main" id="{FCD81CE5-B8C3-AC46-AB94-D966D7F6DE0A}"/>
              </a:ext>
            </a:extLst>
          </p:cNvPr>
          <p:cNvPicPr>
            <a:picLocks noChangeAspect="1"/>
          </p:cNvPicPr>
          <p:nvPr/>
        </p:nvPicPr>
        <p:blipFill>
          <a:blip r:embed="rId4"/>
          <a:stretch>
            <a:fillRect/>
          </a:stretch>
        </p:blipFill>
        <p:spPr>
          <a:xfrm>
            <a:off x="1248360" y="1877583"/>
            <a:ext cx="4936243" cy="3871563"/>
          </a:xfrm>
          <a:prstGeom prst="rect">
            <a:avLst/>
          </a:prstGeom>
        </p:spPr>
      </p:pic>
    </p:spTree>
    <p:extLst>
      <p:ext uri="{BB962C8B-B14F-4D97-AF65-F5344CB8AC3E}">
        <p14:creationId xmlns:p14="http://schemas.microsoft.com/office/powerpoint/2010/main" val="128988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38419" y="5906530"/>
            <a:ext cx="389252" cy="166195"/>
          </a:xfrm>
          <a:prstGeom prst="rect">
            <a:avLst/>
          </a:prstGeom>
        </p:spPr>
        <p:txBody>
          <a:bodyPr vert="horz" wrap="square" lIns="0" tIns="33397" rIns="0" bIns="0" rtlCol="0">
            <a:spAutoFit/>
          </a:bodyPr>
          <a:lstStyle/>
          <a:p>
            <a:pPr>
              <a:spcBef>
                <a:spcPts val="263"/>
              </a:spcBef>
            </a:pPr>
            <a:r>
              <a:rPr sz="861" spc="45" dirty="0">
                <a:latin typeface="Arial Black"/>
                <a:cs typeface="Arial Black"/>
              </a:rPr>
              <a:t>35</a:t>
            </a:r>
            <a:r>
              <a:rPr sz="861" spc="-245" dirty="0">
                <a:latin typeface="Arial Black"/>
                <a:cs typeface="Arial Black"/>
              </a:rPr>
              <a:t> </a:t>
            </a:r>
            <a:r>
              <a:rPr sz="861" spc="131" dirty="0">
                <a:latin typeface="Noto Sans CJK JP Regular"/>
                <a:cs typeface="Noto Sans CJK JP Regular"/>
              </a:rPr>
              <a:t>/36</a:t>
            </a:r>
            <a:endParaRPr sz="861">
              <a:latin typeface="Noto Sans CJK JP Regular"/>
              <a:cs typeface="Noto Sans CJK JP Regular"/>
            </a:endParaRPr>
          </a:p>
        </p:txBody>
      </p:sp>
      <p:sp>
        <p:nvSpPr>
          <p:cNvPr id="4" name="object 4"/>
          <p:cNvSpPr/>
          <p:nvPr/>
        </p:nvSpPr>
        <p:spPr>
          <a:xfrm>
            <a:off x="1248360" y="1686959"/>
            <a:ext cx="5311992" cy="4608978"/>
          </a:xfrm>
          <a:prstGeom prst="rect">
            <a:avLst/>
          </a:prstGeom>
          <a:blipFill>
            <a:blip r:embed="rId3" cstate="print"/>
            <a:stretch>
              <a:fillRect/>
            </a:stretch>
          </a:blipFill>
        </p:spPr>
        <p:txBody>
          <a:bodyPr wrap="square" lIns="0" tIns="0" rIns="0" bIns="0" rtlCol="0"/>
          <a:lstStyle/>
          <a:p>
            <a:endParaRPr/>
          </a:p>
        </p:txBody>
      </p:sp>
      <p:grpSp>
        <p:nvGrpSpPr>
          <p:cNvPr id="6" name="组合 5">
            <a:extLst>
              <a:ext uri="{FF2B5EF4-FFF2-40B4-BE49-F238E27FC236}">
                <a16:creationId xmlns:a16="http://schemas.microsoft.com/office/drawing/2014/main" id="{09D26BF5-D7A9-0D46-B88F-E3FB16916A24}"/>
              </a:ext>
            </a:extLst>
          </p:cNvPr>
          <p:cNvGrpSpPr/>
          <p:nvPr/>
        </p:nvGrpSpPr>
        <p:grpSpPr>
          <a:xfrm>
            <a:off x="0" y="284428"/>
            <a:ext cx="12192000" cy="6573572"/>
            <a:chOff x="0" y="284428"/>
            <a:chExt cx="12192000" cy="6573572"/>
          </a:xfrm>
        </p:grpSpPr>
        <p:grpSp>
          <p:nvGrpSpPr>
            <p:cNvPr id="7" name="组合 6">
              <a:extLst>
                <a:ext uri="{FF2B5EF4-FFF2-40B4-BE49-F238E27FC236}">
                  <a16:creationId xmlns:a16="http://schemas.microsoft.com/office/drawing/2014/main" id="{7C648F79-1D13-4344-A935-2A495A5CC7DD}"/>
                </a:ext>
              </a:extLst>
            </p:cNvPr>
            <p:cNvGrpSpPr/>
            <p:nvPr/>
          </p:nvGrpSpPr>
          <p:grpSpPr>
            <a:xfrm>
              <a:off x="0" y="284428"/>
              <a:ext cx="12192000" cy="6573572"/>
              <a:chOff x="0" y="284428"/>
              <a:chExt cx="12192000" cy="6573572"/>
            </a:xfrm>
          </p:grpSpPr>
          <p:sp>
            <p:nvSpPr>
              <p:cNvPr id="9" name="矩形 8">
                <a:extLst>
                  <a:ext uri="{FF2B5EF4-FFF2-40B4-BE49-F238E27FC236}">
                    <a16:creationId xmlns:a16="http://schemas.microsoft.com/office/drawing/2014/main" id="{0820CB17-9122-514B-8D58-170691EE0E04}"/>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9">
                <a:extLst>
                  <a:ext uri="{FF2B5EF4-FFF2-40B4-BE49-F238E27FC236}">
                    <a16:creationId xmlns:a16="http://schemas.microsoft.com/office/drawing/2014/main" id="{A57227FB-5E61-7E41-A609-611A514B576B}"/>
                  </a:ext>
                </a:extLst>
              </p:cNvPr>
              <p:cNvGrpSpPr>
                <a:grpSpLocks/>
              </p:cNvGrpSpPr>
              <p:nvPr/>
            </p:nvGrpSpPr>
            <p:grpSpPr bwMode="auto">
              <a:xfrm>
                <a:off x="550862" y="284428"/>
                <a:ext cx="3105456" cy="585788"/>
                <a:chOff x="551544" y="82976"/>
                <a:chExt cx="2496750" cy="584775"/>
              </a:xfrm>
            </p:grpSpPr>
            <p:sp>
              <p:nvSpPr>
                <p:cNvPr id="14" name="文本框 12">
                  <a:extLst>
                    <a:ext uri="{FF2B5EF4-FFF2-40B4-BE49-F238E27FC236}">
                      <a16:creationId xmlns:a16="http://schemas.microsoft.com/office/drawing/2014/main" id="{BBEE5395-F50E-C744-80F4-2F31B3ED6D06}"/>
                    </a:ext>
                  </a:extLst>
                </p:cNvPr>
                <p:cNvSpPr txBox="1">
                  <a:spLocks noChangeArrowheads="1"/>
                </p:cNvSpPr>
                <p:nvPr/>
              </p:nvSpPr>
              <p:spPr bwMode="auto">
                <a:xfrm>
                  <a:off x="1112324" y="111278"/>
                  <a:ext cx="193597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a:solidFill>
                        <a:srgbClr val="044875"/>
                      </a:solidFill>
                      <a:latin typeface="微软雅黑" pitchFamily="34" charset="-122"/>
                      <a:ea typeface="微软雅黑" pitchFamily="34" charset="-122"/>
                    </a:rPr>
                    <a:t>Experiments</a:t>
                  </a:r>
                  <a:endParaRPr lang="zh-CN" altLang="en-US" dirty="0">
                    <a:solidFill>
                      <a:srgbClr val="044875"/>
                    </a:solidFill>
                    <a:latin typeface="微软雅黑" pitchFamily="34" charset="-122"/>
                    <a:ea typeface="微软雅黑" pitchFamily="34" charset="-122"/>
                  </a:endParaRPr>
                </a:p>
              </p:txBody>
            </p:sp>
            <p:sp>
              <p:nvSpPr>
                <p:cNvPr id="15" name="文本框 14">
                  <a:extLst>
                    <a:ext uri="{FF2B5EF4-FFF2-40B4-BE49-F238E27FC236}">
                      <a16:creationId xmlns:a16="http://schemas.microsoft.com/office/drawing/2014/main" id="{96853A57-8D78-5B42-9FC6-8A0B8B559117}"/>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5</a:t>
                  </a:r>
                  <a:endParaRPr lang="zh-CN" altLang="en-US" sz="3200" dirty="0">
                    <a:solidFill>
                      <a:schemeClr val="bg2">
                        <a:lumMod val="25000"/>
                      </a:schemeClr>
                    </a:solidFill>
                    <a:latin typeface="Impact" panose="020B0806030902050204" pitchFamily="34" charset="0"/>
                    <a:ea typeface="+mn-ea"/>
                  </a:endParaRPr>
                </a:p>
              </p:txBody>
            </p:sp>
          </p:grpSp>
          <p:sp>
            <p:nvSpPr>
              <p:cNvPr id="11" name="矩形 10">
                <a:extLst>
                  <a:ext uri="{FF2B5EF4-FFF2-40B4-BE49-F238E27FC236}">
                    <a16:creationId xmlns:a16="http://schemas.microsoft.com/office/drawing/2014/main" id="{1D249384-2733-0B40-B95C-AEFFB4094823}"/>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a:extLst>
                  <a:ext uri="{FF2B5EF4-FFF2-40B4-BE49-F238E27FC236}">
                    <a16:creationId xmlns:a16="http://schemas.microsoft.com/office/drawing/2014/main" id="{7318D384-EA7F-4949-B0F8-8C030E2C23D4}"/>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矩形 7">
              <a:extLst>
                <a:ext uri="{FF2B5EF4-FFF2-40B4-BE49-F238E27FC236}">
                  <a16:creationId xmlns:a16="http://schemas.microsoft.com/office/drawing/2014/main" id="{D4EEA401-D573-AE4F-84FA-922836FDC206}"/>
                </a:ext>
              </a:extLst>
            </p:cNvPr>
            <p:cNvSpPr/>
            <p:nvPr/>
          </p:nvSpPr>
          <p:spPr>
            <a:xfrm>
              <a:off x="3810000" y="460657"/>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8" name="组合 17">
            <a:extLst>
              <a:ext uri="{FF2B5EF4-FFF2-40B4-BE49-F238E27FC236}">
                <a16:creationId xmlns:a16="http://schemas.microsoft.com/office/drawing/2014/main" id="{4F110D31-E6BE-A14F-B701-D20E4F50B60B}"/>
              </a:ext>
            </a:extLst>
          </p:cNvPr>
          <p:cNvGrpSpPr/>
          <p:nvPr/>
        </p:nvGrpSpPr>
        <p:grpSpPr>
          <a:xfrm>
            <a:off x="1249128" y="1025987"/>
            <a:ext cx="2450676" cy="578422"/>
            <a:chOff x="1249128" y="956712"/>
            <a:chExt cx="2133304" cy="531987"/>
          </a:xfrm>
        </p:grpSpPr>
        <p:sp>
          <p:nvSpPr>
            <p:cNvPr id="19" name="object 6">
              <a:extLst>
                <a:ext uri="{FF2B5EF4-FFF2-40B4-BE49-F238E27FC236}">
                  <a16:creationId xmlns:a16="http://schemas.microsoft.com/office/drawing/2014/main" id="{07B5C3CE-3C4B-0243-AB04-182C7201D0EF}"/>
                </a:ext>
              </a:extLst>
            </p:cNvPr>
            <p:cNvSpPr/>
            <p:nvPr/>
          </p:nvSpPr>
          <p:spPr>
            <a:xfrm>
              <a:off x="1249128" y="956712"/>
              <a:ext cx="2133304" cy="531987"/>
            </a:xfrm>
            <a:prstGeom prst="rect">
              <a:avLst/>
            </a:prstGeom>
            <a:blipFill>
              <a:blip r:embed="rId4" cstate="print"/>
              <a:stretch>
                <a:fillRect/>
              </a:stretch>
            </a:blipFill>
          </p:spPr>
          <p:txBody>
            <a:bodyPr wrap="square" lIns="0" tIns="0" rIns="0" bIns="0" rtlCol="0"/>
            <a:lstStyle/>
            <a:p>
              <a:endParaRPr/>
            </a:p>
          </p:txBody>
        </p:sp>
        <p:sp>
          <p:nvSpPr>
            <p:cNvPr id="20" name="object 7">
              <a:extLst>
                <a:ext uri="{FF2B5EF4-FFF2-40B4-BE49-F238E27FC236}">
                  <a16:creationId xmlns:a16="http://schemas.microsoft.com/office/drawing/2014/main" id="{3953E950-1CCF-1841-9594-8CB2C81EB1AF}"/>
                </a:ext>
              </a:extLst>
            </p:cNvPr>
            <p:cNvSpPr/>
            <p:nvPr/>
          </p:nvSpPr>
          <p:spPr>
            <a:xfrm>
              <a:off x="1251477" y="956712"/>
              <a:ext cx="2093101" cy="494052"/>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44875"/>
            </a:solidFill>
          </p:spPr>
          <p:txBody>
            <a:bodyPr wrap="square" lIns="0" tIns="0" rIns="0" bIns="0" rtlCol="0"/>
            <a:lstStyle/>
            <a:p>
              <a:endParaRPr/>
            </a:p>
          </p:txBody>
        </p:sp>
      </p:grpSp>
      <p:sp>
        <p:nvSpPr>
          <p:cNvPr id="21" name="object 8">
            <a:extLst>
              <a:ext uri="{FF2B5EF4-FFF2-40B4-BE49-F238E27FC236}">
                <a16:creationId xmlns:a16="http://schemas.microsoft.com/office/drawing/2014/main" id="{01E6A19D-9838-9D49-8377-75FF3BFDC1E4}"/>
              </a:ext>
            </a:extLst>
          </p:cNvPr>
          <p:cNvSpPr txBox="1"/>
          <p:nvPr/>
        </p:nvSpPr>
        <p:spPr>
          <a:xfrm>
            <a:off x="2111254" y="1159548"/>
            <a:ext cx="2333240" cy="257269"/>
          </a:xfrm>
          <a:prstGeom prst="rect">
            <a:avLst/>
          </a:prstGeom>
        </p:spPr>
        <p:txBody>
          <a:bodyPr vert="horz" wrap="square" lIns="0" tIns="10941" rIns="0" bIns="0" rtlCol="0">
            <a:spAutoFit/>
          </a:bodyPr>
          <a:lstStyle/>
          <a:p>
            <a:pPr marL="46065" marR="4607" indent="-35125">
              <a:spcBef>
                <a:spcPts val="86"/>
              </a:spcBef>
            </a:pPr>
            <a:r>
              <a:rPr lang="en-US" altLang="zh-Hans" sz="1600" spc="32" dirty="0">
                <a:solidFill>
                  <a:schemeClr val="bg1"/>
                </a:solidFill>
                <a:latin typeface="Microsoft YaHei" panose="020B0503020204020204" pitchFamily="34" charset="-122"/>
                <a:ea typeface="Microsoft YaHei" panose="020B0503020204020204" pitchFamily="34" charset="-122"/>
                <a:cs typeface="Noto Sans CJK JP Regular"/>
              </a:rPr>
              <a:t>Results</a:t>
            </a:r>
            <a:endParaRPr sz="1600" dirty="0">
              <a:solidFill>
                <a:schemeClr val="bg1"/>
              </a:solidFill>
              <a:latin typeface="Microsoft YaHei" panose="020B0503020204020204" pitchFamily="34" charset="-122"/>
              <a:ea typeface="Microsoft YaHei" panose="020B0503020204020204" pitchFamily="34" charset="-122"/>
              <a:cs typeface="Noto Sans CJK JP Regular"/>
            </a:endParaRPr>
          </a:p>
        </p:txBody>
      </p:sp>
      <p:grpSp>
        <p:nvGrpSpPr>
          <p:cNvPr id="22" name="组合 21">
            <a:extLst>
              <a:ext uri="{FF2B5EF4-FFF2-40B4-BE49-F238E27FC236}">
                <a16:creationId xmlns:a16="http://schemas.microsoft.com/office/drawing/2014/main" id="{DD5DF723-A559-FF4F-A315-E45E6024E3F9}"/>
              </a:ext>
            </a:extLst>
          </p:cNvPr>
          <p:cNvGrpSpPr/>
          <p:nvPr/>
        </p:nvGrpSpPr>
        <p:grpSpPr>
          <a:xfrm>
            <a:off x="6692705" y="2712142"/>
            <a:ext cx="4666957" cy="1242816"/>
            <a:chOff x="1249128" y="956711"/>
            <a:chExt cx="2133304" cy="601370"/>
          </a:xfrm>
        </p:grpSpPr>
        <p:sp>
          <p:nvSpPr>
            <p:cNvPr id="23" name="object 6">
              <a:extLst>
                <a:ext uri="{FF2B5EF4-FFF2-40B4-BE49-F238E27FC236}">
                  <a16:creationId xmlns:a16="http://schemas.microsoft.com/office/drawing/2014/main" id="{EBC02761-5CC9-384A-91D5-93ECA68D6351}"/>
                </a:ext>
              </a:extLst>
            </p:cNvPr>
            <p:cNvSpPr/>
            <p:nvPr/>
          </p:nvSpPr>
          <p:spPr>
            <a:xfrm>
              <a:off x="1249128" y="956712"/>
              <a:ext cx="2133304" cy="601369"/>
            </a:xfrm>
            <a:prstGeom prst="rect">
              <a:avLst/>
            </a:prstGeom>
            <a:blipFill>
              <a:blip r:embed="rId4" cstate="print"/>
              <a:stretch>
                <a:fillRect/>
              </a:stretch>
            </a:blipFill>
          </p:spPr>
          <p:txBody>
            <a:bodyPr wrap="square" lIns="0" tIns="0" rIns="0" bIns="0" rtlCol="0"/>
            <a:lstStyle/>
            <a:p>
              <a:endParaRPr/>
            </a:p>
          </p:txBody>
        </p:sp>
        <p:sp>
          <p:nvSpPr>
            <p:cNvPr id="24" name="object 7">
              <a:extLst>
                <a:ext uri="{FF2B5EF4-FFF2-40B4-BE49-F238E27FC236}">
                  <a16:creationId xmlns:a16="http://schemas.microsoft.com/office/drawing/2014/main" id="{5170F8E3-4FD5-4345-951B-B0511AD06514}"/>
                </a:ext>
              </a:extLst>
            </p:cNvPr>
            <p:cNvSpPr/>
            <p:nvPr/>
          </p:nvSpPr>
          <p:spPr>
            <a:xfrm>
              <a:off x="1251476" y="956711"/>
              <a:ext cx="2093101" cy="561426"/>
            </a:xfrm>
            <a:custGeom>
              <a:avLst/>
              <a:gdLst/>
              <a:ahLst/>
              <a:cxnLst/>
              <a:rect l="l" t="t" r="r" b="b"/>
              <a:pathLst>
                <a:path w="2308225" h="544830">
                  <a:moveTo>
                    <a:pt x="0" y="544576"/>
                  </a:moveTo>
                  <a:lnTo>
                    <a:pt x="2307996" y="544576"/>
                  </a:lnTo>
                  <a:lnTo>
                    <a:pt x="2307996" y="0"/>
                  </a:lnTo>
                  <a:lnTo>
                    <a:pt x="0" y="0"/>
                  </a:lnTo>
                  <a:lnTo>
                    <a:pt x="0" y="544576"/>
                  </a:lnTo>
                  <a:close/>
                </a:path>
              </a:pathLst>
            </a:custGeom>
            <a:solidFill>
              <a:srgbClr val="0072A9"/>
            </a:solidFill>
          </p:spPr>
          <p:txBody>
            <a:bodyPr wrap="square" lIns="0" tIns="0" rIns="0" bIns="0" rtlCol="0"/>
            <a:lstStyle/>
            <a:p>
              <a:endParaRPr sz="1400" dirty="0">
                <a:solidFill>
                  <a:schemeClr val="bg1"/>
                </a:solidFill>
                <a:latin typeface="Microsoft YaHei" panose="020B0503020204020204" pitchFamily="34" charset="-122"/>
                <a:ea typeface="Microsoft YaHei" panose="020B0503020204020204" pitchFamily="34" charset="-122"/>
              </a:endParaRPr>
            </a:p>
          </p:txBody>
        </p:sp>
      </p:grpSp>
      <p:sp>
        <p:nvSpPr>
          <p:cNvPr id="25" name="文本框 24">
            <a:extLst>
              <a:ext uri="{FF2B5EF4-FFF2-40B4-BE49-F238E27FC236}">
                <a16:creationId xmlns:a16="http://schemas.microsoft.com/office/drawing/2014/main" id="{A03781A2-FF5D-9741-86E2-7A58E6F5A4DA}"/>
              </a:ext>
            </a:extLst>
          </p:cNvPr>
          <p:cNvSpPr txBox="1"/>
          <p:nvPr/>
        </p:nvSpPr>
        <p:spPr>
          <a:xfrm>
            <a:off x="6851581" y="2940744"/>
            <a:ext cx="4235070" cy="646331"/>
          </a:xfrm>
          <a:prstGeom prst="rect">
            <a:avLst/>
          </a:prstGeom>
          <a:noFill/>
        </p:spPr>
        <p:txBody>
          <a:bodyPr wrap="none" rtlCol="0">
            <a:spAutoFit/>
          </a:bodyPr>
          <a:lstStyle/>
          <a:p>
            <a:r>
              <a:rPr lang="en-US" altLang="zh-Hans" dirty="0">
                <a:solidFill>
                  <a:schemeClr val="bg1"/>
                </a:solidFill>
                <a:latin typeface="Microsoft YaHei" panose="020B0503020204020204" pitchFamily="34" charset="-122"/>
                <a:ea typeface="Microsoft YaHei" panose="020B0503020204020204" pitchFamily="34" charset="-122"/>
              </a:rPr>
              <a:t>The</a:t>
            </a:r>
            <a:r>
              <a:rPr lang="zh-Hans" altLang="en-US" dirty="0">
                <a:solidFill>
                  <a:schemeClr val="bg1"/>
                </a:solidFill>
                <a:latin typeface="Microsoft YaHei" panose="020B0503020204020204" pitchFamily="34" charset="-122"/>
                <a:ea typeface="Microsoft YaHei" panose="020B0503020204020204" pitchFamily="34" charset="-122"/>
              </a:rPr>
              <a:t> </a:t>
            </a:r>
            <a:r>
              <a:rPr lang="en-US" altLang="zh-Hans" dirty="0">
                <a:solidFill>
                  <a:schemeClr val="bg1"/>
                </a:solidFill>
                <a:latin typeface="Microsoft YaHei" panose="020B0503020204020204" pitchFamily="34" charset="-122"/>
                <a:ea typeface="Microsoft YaHei" panose="020B0503020204020204" pitchFamily="34" charset="-122"/>
              </a:rPr>
              <a:t>face regions that contribute the </a:t>
            </a:r>
          </a:p>
          <a:p>
            <a:r>
              <a:rPr lang="en-US" altLang="zh-Hans" dirty="0">
                <a:solidFill>
                  <a:schemeClr val="bg1"/>
                </a:solidFill>
                <a:latin typeface="Microsoft YaHei" panose="020B0503020204020204" pitchFamily="34" charset="-122"/>
                <a:ea typeface="Microsoft YaHei" panose="020B0503020204020204" pitchFamily="34" charset="-122"/>
              </a:rPr>
              <a:t>most are located around mouth.</a:t>
            </a:r>
            <a:endParaRPr kumimoji="1" lang="zh-CN" altLang="en-US" dirty="0"/>
          </a:p>
        </p:txBody>
      </p:sp>
    </p:spTree>
    <p:extLst>
      <p:ext uri="{BB962C8B-B14F-4D97-AF65-F5344CB8AC3E}">
        <p14:creationId xmlns:p14="http://schemas.microsoft.com/office/powerpoint/2010/main" val="135697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6</a:t>
            </a:r>
            <a:endParaRPr lang="zh-CN" altLang="en-US" sz="11500">
              <a:solidFill>
                <a:schemeClr val="bg1"/>
              </a:solidFill>
              <a:latin typeface="Impact" pitchFamily="34" charset="0"/>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Hans" sz="4800" b="1" dirty="0">
                <a:solidFill>
                  <a:schemeClr val="bg1"/>
                </a:solidFill>
                <a:latin typeface="微软雅黑" pitchFamily="34" charset="-122"/>
                <a:ea typeface="微软雅黑" pitchFamily="34" charset="-122"/>
              </a:rPr>
              <a:t>Conclusion</a:t>
            </a:r>
            <a:endParaRPr lang="zh-CN" altLang="en-US" sz="4800" b="1"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238613" y="254000"/>
            <a:ext cx="8953386" cy="25464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a:grpSpLocks/>
          </p:cNvGrpSpPr>
          <p:nvPr/>
        </p:nvGrpSpPr>
        <p:grpSpPr bwMode="auto">
          <a:xfrm>
            <a:off x="292100" y="82550"/>
            <a:ext cx="3292475" cy="585788"/>
            <a:chOff x="292102" y="82976"/>
            <a:chExt cx="3291840" cy="584775"/>
          </a:xfrm>
        </p:grpSpPr>
        <p:sp>
          <p:nvSpPr>
            <p:cNvPr id="19499" name="文本框 4"/>
            <p:cNvSpPr txBox="1">
              <a:spLocks noChangeArrowheads="1"/>
            </p:cNvSpPr>
            <p:nvPr/>
          </p:nvSpPr>
          <p:spPr bwMode="auto">
            <a:xfrm>
              <a:off x="292102"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Hans" altLang="en-US" dirty="0">
                  <a:solidFill>
                    <a:srgbClr val="044875"/>
                  </a:solidFill>
                  <a:latin typeface="微软雅黑" pitchFamily="34" charset="-122"/>
                  <a:ea typeface="微软雅黑" pitchFamily="34" charset="-122"/>
                </a:rPr>
                <a:t>     </a:t>
              </a:r>
              <a:r>
                <a:rPr lang="en-US" altLang="zh-Hans" dirty="0">
                  <a:solidFill>
                    <a:srgbClr val="044875"/>
                  </a:solidFill>
                  <a:latin typeface="微软雅黑" pitchFamily="34" charset="-122"/>
                  <a:ea typeface="微软雅黑" pitchFamily="34" charset="-122"/>
                </a:rPr>
                <a:t>Conclusion</a:t>
              </a:r>
              <a:endParaRPr lang="zh-CN" altLang="en-US" dirty="0">
                <a:solidFill>
                  <a:srgbClr val="044875"/>
                </a:solidFill>
                <a:latin typeface="微软雅黑" pitchFamily="34" charset="-122"/>
                <a:ea typeface="微软雅黑" pitchFamily="34" charset="-122"/>
              </a:endParaRPr>
            </a:p>
          </p:txBody>
        </p:sp>
        <p:sp>
          <p:nvSpPr>
            <p:cNvPr id="6" name="文本框 5"/>
            <p:cNvSpPr txBox="1"/>
            <p:nvPr/>
          </p:nvSpPr>
          <p:spPr>
            <a:xfrm>
              <a:off x="550815" y="82976"/>
              <a:ext cx="725347"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06</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同心圆 12"/>
          <p:cNvSpPr/>
          <p:nvPr/>
        </p:nvSpPr>
        <p:spPr>
          <a:xfrm>
            <a:off x="1576523" y="1351070"/>
            <a:ext cx="650875" cy="650875"/>
          </a:xfrm>
          <a:prstGeom prst="donut">
            <a:avLst>
              <a:gd name="adj" fmla="val 7460"/>
            </a:avLst>
          </a:prstGeom>
          <a:solidFill>
            <a:srgbClr val="04487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同心圆 17"/>
          <p:cNvSpPr/>
          <p:nvPr/>
        </p:nvSpPr>
        <p:spPr>
          <a:xfrm>
            <a:off x="3310073" y="1400282"/>
            <a:ext cx="482600" cy="481013"/>
          </a:xfrm>
          <a:prstGeom prst="donut">
            <a:avLst>
              <a:gd name="adj" fmla="val 7460"/>
            </a:avLst>
          </a:prstGeom>
          <a:solidFill>
            <a:srgbClr val="04487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同心圆 18"/>
          <p:cNvSpPr/>
          <p:nvPr/>
        </p:nvSpPr>
        <p:spPr>
          <a:xfrm>
            <a:off x="3792673" y="4532420"/>
            <a:ext cx="361950" cy="361950"/>
          </a:xfrm>
          <a:prstGeom prst="donut">
            <a:avLst>
              <a:gd name="adj" fmla="val 7460"/>
            </a:avLst>
          </a:prstGeom>
          <a:solidFill>
            <a:srgbClr val="04487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0" name="组合 9"/>
          <p:cNvGrpSpPr>
            <a:grpSpLocks/>
          </p:cNvGrpSpPr>
          <p:nvPr/>
        </p:nvGrpSpPr>
        <p:grpSpPr bwMode="auto">
          <a:xfrm>
            <a:off x="484323" y="2965557"/>
            <a:ext cx="1885950" cy="1901889"/>
            <a:chOff x="379106" y="2578750"/>
            <a:chExt cx="2192201" cy="2192563"/>
          </a:xfrm>
        </p:grpSpPr>
        <p:sp>
          <p:nvSpPr>
            <p:cNvPr id="12" name="椭圆 11"/>
            <p:cNvSpPr/>
            <p:nvPr/>
          </p:nvSpPr>
          <p:spPr>
            <a:xfrm>
              <a:off x="379106" y="2578750"/>
              <a:ext cx="2192201" cy="2192563"/>
            </a:xfrm>
            <a:prstGeom prst="ellipse">
              <a:avLst/>
            </a:prstGeom>
            <a:noFill/>
            <a:ln w="31750">
              <a:solidFill>
                <a:srgbClr val="04487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497" name="Freeform 283"/>
            <p:cNvSpPr>
              <a:spLocks noEditPoints="1"/>
            </p:cNvSpPr>
            <p:nvPr/>
          </p:nvSpPr>
          <p:spPr bwMode="auto">
            <a:xfrm>
              <a:off x="1067662" y="3092391"/>
              <a:ext cx="803224" cy="1140420"/>
            </a:xfrm>
            <a:custGeom>
              <a:avLst/>
              <a:gdLst>
                <a:gd name="T0" fmla="*/ 2147483646 w 95"/>
                <a:gd name="T1" fmla="*/ 0 h 120"/>
                <a:gd name="T2" fmla="*/ 1788673769 w 95"/>
                <a:gd name="T3" fmla="*/ 434154132 h 120"/>
                <a:gd name="T4" fmla="*/ 1788673769 w 95"/>
                <a:gd name="T5" fmla="*/ 434154132 h 120"/>
                <a:gd name="T6" fmla="*/ 863499848 w 95"/>
                <a:gd name="T7" fmla="*/ 62018644 h 120"/>
                <a:gd name="T8" fmla="*/ 185037926 w 95"/>
                <a:gd name="T9" fmla="*/ 496172776 h 120"/>
                <a:gd name="T10" fmla="*/ 0 w 95"/>
                <a:gd name="T11" fmla="*/ 1302454522 h 120"/>
                <a:gd name="T12" fmla="*/ 185037926 w 95"/>
                <a:gd name="T13" fmla="*/ 2108736267 h 120"/>
                <a:gd name="T14" fmla="*/ 863499848 w 95"/>
                <a:gd name="T15" fmla="*/ 2147483646 h 120"/>
                <a:gd name="T16" fmla="*/ 1912037621 w 95"/>
                <a:gd name="T17" fmla="*/ 2147483646 h 120"/>
                <a:gd name="T18" fmla="*/ 2147483646 w 95"/>
                <a:gd name="T19" fmla="*/ 2147483646 h 120"/>
                <a:gd name="T20" fmla="*/ 2147483646 w 95"/>
                <a:gd name="T21" fmla="*/ 2147483646 h 120"/>
                <a:gd name="T22" fmla="*/ 2147483646 w 95"/>
                <a:gd name="T23" fmla="*/ 2147483646 h 120"/>
                <a:gd name="T24" fmla="*/ 2147483646 w 95"/>
                <a:gd name="T25" fmla="*/ 2147483646 h 120"/>
                <a:gd name="T26" fmla="*/ 2147483646 w 95"/>
                <a:gd name="T27" fmla="*/ 2147483646 h 120"/>
                <a:gd name="T28" fmla="*/ 2147483646 w 95"/>
                <a:gd name="T29" fmla="*/ 2147483646 h 120"/>
                <a:gd name="T30" fmla="*/ 2147483646 w 95"/>
                <a:gd name="T31" fmla="*/ 2147483646 h 120"/>
                <a:gd name="T32" fmla="*/ 2147483646 w 95"/>
                <a:gd name="T33" fmla="*/ 2147483646 h 120"/>
                <a:gd name="T34" fmla="*/ 2147483646 w 95"/>
                <a:gd name="T35" fmla="*/ 2147483646 h 120"/>
                <a:gd name="T36" fmla="*/ 2147483646 w 95"/>
                <a:gd name="T37" fmla="*/ 2147483646 h 120"/>
                <a:gd name="T38" fmla="*/ 2147483646 w 95"/>
                <a:gd name="T39" fmla="*/ 2147483646 h 120"/>
                <a:gd name="T40" fmla="*/ 2147483646 w 95"/>
                <a:gd name="T41" fmla="*/ 2147483646 h 120"/>
                <a:gd name="T42" fmla="*/ 2147483646 w 95"/>
                <a:gd name="T43" fmla="*/ 2147483646 h 120"/>
                <a:gd name="T44" fmla="*/ 2147483646 w 95"/>
                <a:gd name="T45" fmla="*/ 2147483646 h 120"/>
                <a:gd name="T46" fmla="*/ 2147483646 w 95"/>
                <a:gd name="T47" fmla="*/ 2147483646 h 120"/>
                <a:gd name="T48" fmla="*/ 2147483646 w 95"/>
                <a:gd name="T49" fmla="*/ 2147483646 h 120"/>
                <a:gd name="T50" fmla="*/ 2147483646 w 95"/>
                <a:gd name="T51" fmla="*/ 2147483646 h 120"/>
                <a:gd name="T52" fmla="*/ 2147483646 w 95"/>
                <a:gd name="T53" fmla="*/ 1612563491 h 120"/>
                <a:gd name="T54" fmla="*/ 2147483646 w 95"/>
                <a:gd name="T55" fmla="*/ 868300389 h 120"/>
                <a:gd name="T56" fmla="*/ 2147483646 w 95"/>
                <a:gd name="T57" fmla="*/ 1116390715 h 120"/>
                <a:gd name="T58" fmla="*/ 2147483646 w 95"/>
                <a:gd name="T59" fmla="*/ 124045163 h 120"/>
                <a:gd name="T60" fmla="*/ 2147483646 w 95"/>
                <a:gd name="T61" fmla="*/ 0 h 120"/>
                <a:gd name="T62" fmla="*/ 2147483646 w 95"/>
                <a:gd name="T63" fmla="*/ 2147483646 h 120"/>
                <a:gd name="T64" fmla="*/ 2147483646 w 95"/>
                <a:gd name="T65" fmla="*/ 2147483646 h 120"/>
                <a:gd name="T66" fmla="*/ 2147483646 w 95"/>
                <a:gd name="T67" fmla="*/ 2147483646 h 120"/>
                <a:gd name="T68" fmla="*/ 2147483646 w 95"/>
                <a:gd name="T69" fmla="*/ 2147483646 h 120"/>
                <a:gd name="T70" fmla="*/ 2147483646 w 95"/>
                <a:gd name="T71" fmla="*/ 2147483646 h 120"/>
                <a:gd name="T72" fmla="*/ 616787850 w 95"/>
                <a:gd name="T73" fmla="*/ 744263102 h 120"/>
                <a:gd name="T74" fmla="*/ 863499848 w 95"/>
                <a:gd name="T75" fmla="*/ 558191420 h 120"/>
                <a:gd name="T76" fmla="*/ 1110211846 w 95"/>
                <a:gd name="T77" fmla="*/ 744263102 h 120"/>
                <a:gd name="T78" fmla="*/ 1295249772 w 95"/>
                <a:gd name="T79" fmla="*/ 1302454522 h 120"/>
                <a:gd name="T80" fmla="*/ 1110211846 w 95"/>
                <a:gd name="T81" fmla="*/ 1860653817 h 120"/>
                <a:gd name="T82" fmla="*/ 863499848 w 95"/>
                <a:gd name="T83" fmla="*/ 1984691105 h 120"/>
                <a:gd name="T84" fmla="*/ 616787850 w 95"/>
                <a:gd name="T85" fmla="*/ 1860653817 h 120"/>
                <a:gd name="T86" fmla="*/ 431749924 w 95"/>
                <a:gd name="T87" fmla="*/ 1302454522 h 120"/>
                <a:gd name="T88" fmla="*/ 616787850 w 95"/>
                <a:gd name="T89" fmla="*/ 744263102 h 120"/>
                <a:gd name="T90" fmla="*/ 2147483646 w 95"/>
                <a:gd name="T91" fmla="*/ 682236583 h 120"/>
                <a:gd name="T92" fmla="*/ 2147483646 w 95"/>
                <a:gd name="T93" fmla="*/ 496172776 h 120"/>
                <a:gd name="T94" fmla="*/ 2147483646 w 95"/>
                <a:gd name="T95" fmla="*/ 682236583 h 120"/>
                <a:gd name="T96" fmla="*/ 2147483646 w 95"/>
                <a:gd name="T97" fmla="*/ 1302454522 h 120"/>
                <a:gd name="T98" fmla="*/ 2147483646 w 95"/>
                <a:gd name="T99" fmla="*/ 1860653817 h 120"/>
                <a:gd name="T100" fmla="*/ 2147483646 w 95"/>
                <a:gd name="T101" fmla="*/ 2108736267 h 120"/>
                <a:gd name="T102" fmla="*/ 2147483646 w 95"/>
                <a:gd name="T103" fmla="*/ 1860653817 h 120"/>
                <a:gd name="T104" fmla="*/ 2035393621 w 95"/>
                <a:gd name="T105" fmla="*/ 1302454522 h 120"/>
                <a:gd name="T106" fmla="*/ 2147483646 w 95"/>
                <a:gd name="T107" fmla="*/ 682236583 h 1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 name="组合 10"/>
          <p:cNvGrpSpPr>
            <a:grpSpLocks/>
          </p:cNvGrpSpPr>
          <p:nvPr/>
        </p:nvGrpSpPr>
        <p:grpSpPr bwMode="auto">
          <a:xfrm>
            <a:off x="2079761" y="1760645"/>
            <a:ext cx="1471612" cy="1471612"/>
            <a:chOff x="2281243" y="1373773"/>
            <a:chExt cx="1472026" cy="1471099"/>
          </a:xfrm>
        </p:grpSpPr>
        <p:sp>
          <p:nvSpPr>
            <p:cNvPr id="17" name="椭圆 16"/>
            <p:cNvSpPr/>
            <p:nvPr/>
          </p:nvSpPr>
          <p:spPr>
            <a:xfrm>
              <a:off x="2281243" y="1373773"/>
              <a:ext cx="1472026" cy="1471099"/>
            </a:xfrm>
            <a:prstGeom prst="ellipse">
              <a:avLst/>
            </a:prstGeom>
            <a:noFill/>
            <a:ln w="31750">
              <a:solidFill>
                <a:srgbClr val="04487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494" name="Freeform 30"/>
            <p:cNvSpPr>
              <a:spLocks noEditPoints="1"/>
            </p:cNvSpPr>
            <p:nvPr/>
          </p:nvSpPr>
          <p:spPr bwMode="auto">
            <a:xfrm>
              <a:off x="2733613" y="1752331"/>
              <a:ext cx="567819" cy="733217"/>
            </a:xfrm>
            <a:custGeom>
              <a:avLst/>
              <a:gdLst>
                <a:gd name="T0" fmla="*/ 2147483646 w 74"/>
                <a:gd name="T1" fmla="*/ 0 h 97"/>
                <a:gd name="T2" fmla="*/ 2147483646 w 74"/>
                <a:gd name="T3" fmla="*/ 396780941 h 97"/>
                <a:gd name="T4" fmla="*/ 2147483646 w 74"/>
                <a:gd name="T5" fmla="*/ 1875696091 h 97"/>
                <a:gd name="T6" fmla="*/ 2147483646 w 74"/>
                <a:gd name="T7" fmla="*/ 396780941 h 97"/>
                <a:gd name="T8" fmla="*/ 2147483646 w 74"/>
                <a:gd name="T9" fmla="*/ 288566319 h 97"/>
                <a:gd name="T10" fmla="*/ 932897008 w 74"/>
                <a:gd name="T11" fmla="*/ 396780941 h 97"/>
                <a:gd name="T12" fmla="*/ 932897008 w 74"/>
                <a:gd name="T13" fmla="*/ 649281726 h 97"/>
                <a:gd name="T14" fmla="*/ 681734042 w 74"/>
                <a:gd name="T15" fmla="*/ 865704964 h 97"/>
                <a:gd name="T16" fmla="*/ 430571075 w 74"/>
                <a:gd name="T17" fmla="*/ 865704964 h 97"/>
                <a:gd name="T18" fmla="*/ 287043390 w 74"/>
                <a:gd name="T19" fmla="*/ 2147483646 h 97"/>
                <a:gd name="T20" fmla="*/ 322923814 w 74"/>
                <a:gd name="T21" fmla="*/ 2147483646 h 97"/>
                <a:gd name="T22" fmla="*/ 1004663846 w 74"/>
                <a:gd name="T23" fmla="*/ 2147483646 h 97"/>
                <a:gd name="T24" fmla="*/ 1327587660 w 74"/>
                <a:gd name="T25" fmla="*/ 2147483646 h 97"/>
                <a:gd name="T26" fmla="*/ 107641271 w 74"/>
                <a:gd name="T27" fmla="*/ 2147483646 h 97"/>
                <a:gd name="T28" fmla="*/ 107641271 w 74"/>
                <a:gd name="T29" fmla="*/ 2147483646 h 97"/>
                <a:gd name="T30" fmla="*/ 0 w 74"/>
                <a:gd name="T31" fmla="*/ 721418801 h 97"/>
                <a:gd name="T32" fmla="*/ 35880424 w 74"/>
                <a:gd name="T33" fmla="*/ 613210185 h 97"/>
                <a:gd name="T34" fmla="*/ 681734042 w 74"/>
                <a:gd name="T35" fmla="*/ 0 h 97"/>
                <a:gd name="T36" fmla="*/ 609973194 w 74"/>
                <a:gd name="T37" fmla="*/ 1875696091 h 97"/>
                <a:gd name="T38" fmla="*/ 968777432 w 74"/>
                <a:gd name="T39" fmla="*/ 2019976247 h 97"/>
                <a:gd name="T40" fmla="*/ 609973194 w 74"/>
                <a:gd name="T41" fmla="*/ 1875696091 h 97"/>
                <a:gd name="T42" fmla="*/ 609973194 w 74"/>
                <a:gd name="T43" fmla="*/ 1587123765 h 97"/>
                <a:gd name="T44" fmla="*/ 2009321702 w 74"/>
                <a:gd name="T45" fmla="*/ 1442843609 h 97"/>
                <a:gd name="T46" fmla="*/ 609973194 w 74"/>
                <a:gd name="T47" fmla="*/ 1009991127 h 97"/>
                <a:gd name="T48" fmla="*/ 2009321702 w 74"/>
                <a:gd name="T49" fmla="*/ 1190342824 h 97"/>
                <a:gd name="T50" fmla="*/ 609973194 w 74"/>
                <a:gd name="T51" fmla="*/ 1009991127 h 97"/>
                <a:gd name="T52" fmla="*/ 1219946389 w 74"/>
                <a:gd name="T53" fmla="*/ 793561883 h 97"/>
                <a:gd name="T54" fmla="*/ 2009321702 w 74"/>
                <a:gd name="T55" fmla="*/ 613210185 h 97"/>
                <a:gd name="T56" fmla="*/ 1471109355 w 74"/>
                <a:gd name="T57" fmla="*/ 2147483646 h 97"/>
                <a:gd name="T58" fmla="*/ 1471109355 w 74"/>
                <a:gd name="T59" fmla="*/ 2147483646 h 97"/>
                <a:gd name="T60" fmla="*/ 1112305117 w 74"/>
                <a:gd name="T61" fmla="*/ 2147483646 h 97"/>
                <a:gd name="T62" fmla="*/ 1686397888 w 74"/>
                <a:gd name="T63" fmla="*/ 2147483646 h 97"/>
                <a:gd name="T64" fmla="*/ 2116962973 w 74"/>
                <a:gd name="T65" fmla="*/ 2147483646 h 97"/>
                <a:gd name="T66" fmla="*/ 2147483646 w 74"/>
                <a:gd name="T67" fmla="*/ 2147483646 h 97"/>
                <a:gd name="T68" fmla="*/ 2147483646 w 74"/>
                <a:gd name="T69" fmla="*/ 2147483646 h 97"/>
                <a:gd name="T70" fmla="*/ 2147483646 w 74"/>
                <a:gd name="T71" fmla="*/ 2147483646 h 97"/>
                <a:gd name="T72" fmla="*/ 2147483646 w 74"/>
                <a:gd name="T73" fmla="*/ 2056047788 h 97"/>
                <a:gd name="T74" fmla="*/ 1363468084 w 74"/>
                <a:gd name="T75" fmla="*/ 1947839172 h 97"/>
                <a:gd name="T76" fmla="*/ 1506989779 w 74"/>
                <a:gd name="T77" fmla="*/ 2092119329 h 97"/>
                <a:gd name="T78" fmla="*/ 1435228931 w 74"/>
                <a:gd name="T79" fmla="*/ 2147483646 h 97"/>
                <a:gd name="T80" fmla="*/ 2045202126 w 74"/>
                <a:gd name="T81" fmla="*/ 2147483646 h 97"/>
                <a:gd name="T82" fmla="*/ 2116962973 w 74"/>
                <a:gd name="T83" fmla="*/ 2147483646 h 97"/>
                <a:gd name="T84" fmla="*/ 753494890 w 74"/>
                <a:gd name="T85" fmla="*/ 324637860 h 97"/>
                <a:gd name="T86" fmla="*/ 466451499 w 74"/>
                <a:gd name="T87" fmla="*/ 685347261 h 97"/>
                <a:gd name="T88" fmla="*/ 609973194 w 74"/>
                <a:gd name="T89" fmla="*/ 721418801 h 97"/>
                <a:gd name="T90" fmla="*/ 645853618 w 74"/>
                <a:gd name="T91" fmla="*/ 721418801 h 97"/>
                <a:gd name="T92" fmla="*/ 789375313 w 74"/>
                <a:gd name="T93" fmla="*/ 613210185 h 97"/>
                <a:gd name="T94" fmla="*/ 789375313 w 74"/>
                <a:gd name="T95" fmla="*/ 541067104 h 97"/>
                <a:gd name="T96" fmla="*/ 753494890 w 74"/>
                <a:gd name="T97" fmla="*/ 39678094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 name="组合 62"/>
          <p:cNvGrpSpPr>
            <a:grpSpLocks/>
          </p:cNvGrpSpPr>
          <p:nvPr/>
        </p:nvGrpSpPr>
        <p:grpSpPr bwMode="auto">
          <a:xfrm>
            <a:off x="2529023" y="3379895"/>
            <a:ext cx="1147763" cy="1147762"/>
            <a:chOff x="2731071" y="3469222"/>
            <a:chExt cx="1146960" cy="1147107"/>
          </a:xfrm>
        </p:grpSpPr>
        <p:sp>
          <p:nvSpPr>
            <p:cNvPr id="15" name="椭圆 14"/>
            <p:cNvSpPr/>
            <p:nvPr/>
          </p:nvSpPr>
          <p:spPr>
            <a:xfrm>
              <a:off x="2731071" y="3469222"/>
              <a:ext cx="1146960" cy="1147107"/>
            </a:xfrm>
            <a:prstGeom prst="ellipse">
              <a:avLst/>
            </a:prstGeom>
            <a:noFill/>
            <a:ln w="31750">
              <a:solidFill>
                <a:srgbClr val="04487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491" name="Freeform 24"/>
            <p:cNvSpPr>
              <a:spLocks noEditPoints="1"/>
            </p:cNvSpPr>
            <p:nvPr/>
          </p:nvSpPr>
          <p:spPr bwMode="auto">
            <a:xfrm>
              <a:off x="3040496" y="3786677"/>
              <a:ext cx="501479" cy="517597"/>
            </a:xfrm>
            <a:custGeom>
              <a:avLst/>
              <a:gdLst>
                <a:gd name="T0" fmla="*/ 320573359 w 77"/>
                <a:gd name="T1" fmla="*/ 198690407 h 86"/>
                <a:gd name="T2" fmla="*/ 937054857 w 77"/>
                <a:gd name="T3" fmla="*/ 24838170 h 86"/>
                <a:gd name="T4" fmla="*/ 1454900308 w 77"/>
                <a:gd name="T5" fmla="*/ 322871288 h 86"/>
                <a:gd name="T6" fmla="*/ 1627517114 w 77"/>
                <a:gd name="T7" fmla="*/ 943770710 h 86"/>
                <a:gd name="T8" fmla="*/ 1430240055 w 77"/>
                <a:gd name="T9" fmla="*/ 1365984710 h 86"/>
                <a:gd name="T10" fmla="*/ 1578196608 w 77"/>
                <a:gd name="T11" fmla="*/ 1465327421 h 86"/>
                <a:gd name="T12" fmla="*/ 1824794173 w 77"/>
                <a:gd name="T13" fmla="*/ 1788198709 h 86"/>
                <a:gd name="T14" fmla="*/ 1800133920 w 77"/>
                <a:gd name="T15" fmla="*/ 2086231827 h 86"/>
                <a:gd name="T16" fmla="*/ 1800133920 w 77"/>
                <a:gd name="T17" fmla="*/ 2086231827 h 86"/>
                <a:gd name="T18" fmla="*/ 1528881068 w 77"/>
                <a:gd name="T19" fmla="*/ 2036560472 h 86"/>
                <a:gd name="T20" fmla="*/ 1257628215 w 77"/>
                <a:gd name="T21" fmla="*/ 1688855998 h 86"/>
                <a:gd name="T22" fmla="*/ 1208307709 w 77"/>
                <a:gd name="T23" fmla="*/ 1564675116 h 86"/>
                <a:gd name="T24" fmla="*/ 739782764 w 77"/>
                <a:gd name="T25" fmla="*/ 1639179658 h 86"/>
                <a:gd name="T26" fmla="*/ 197277059 w 77"/>
                <a:gd name="T27" fmla="*/ 1341146540 h 86"/>
                <a:gd name="T28" fmla="*/ 24660253 w 77"/>
                <a:gd name="T29" fmla="*/ 745080304 h 86"/>
                <a:gd name="T30" fmla="*/ 320573359 w 77"/>
                <a:gd name="T31" fmla="*/ 198690407 h 86"/>
                <a:gd name="T32" fmla="*/ 739782764 w 77"/>
                <a:gd name="T33" fmla="*/ 1216965659 h 86"/>
                <a:gd name="T34" fmla="*/ 937054857 w 77"/>
                <a:gd name="T35" fmla="*/ 1216965659 h 86"/>
                <a:gd name="T36" fmla="*/ 937054857 w 77"/>
                <a:gd name="T37" fmla="*/ 993442066 h 86"/>
                <a:gd name="T38" fmla="*/ 1158987203 w 77"/>
                <a:gd name="T39" fmla="*/ 993442066 h 86"/>
                <a:gd name="T40" fmla="*/ 1158987203 w 77"/>
                <a:gd name="T41" fmla="*/ 794756643 h 86"/>
                <a:gd name="T42" fmla="*/ 937054857 w 77"/>
                <a:gd name="T43" fmla="*/ 794756643 h 86"/>
                <a:gd name="T44" fmla="*/ 937054857 w 77"/>
                <a:gd name="T45" fmla="*/ 571228067 h 86"/>
                <a:gd name="T46" fmla="*/ 739782764 w 77"/>
                <a:gd name="T47" fmla="*/ 571228067 h 86"/>
                <a:gd name="T48" fmla="*/ 739782764 w 77"/>
                <a:gd name="T49" fmla="*/ 794756643 h 86"/>
                <a:gd name="T50" fmla="*/ 517845452 w 77"/>
                <a:gd name="T51" fmla="*/ 794756643 h 86"/>
                <a:gd name="T52" fmla="*/ 517845452 w 77"/>
                <a:gd name="T53" fmla="*/ 993442066 h 86"/>
                <a:gd name="T54" fmla="*/ 739782764 w 77"/>
                <a:gd name="T55" fmla="*/ 993442066 h 86"/>
                <a:gd name="T56" fmla="*/ 739782764 w 77"/>
                <a:gd name="T57" fmla="*/ 1216965659 h 86"/>
                <a:gd name="T58" fmla="*/ 443869658 w 77"/>
                <a:gd name="T59" fmla="*/ 894099355 h 86"/>
                <a:gd name="T60" fmla="*/ 1060351156 w 77"/>
                <a:gd name="T61" fmla="*/ 471885355 h 86"/>
                <a:gd name="T62" fmla="*/ 443869658 w 77"/>
                <a:gd name="T63" fmla="*/ 894099355 h 86"/>
                <a:gd name="T64" fmla="*/ 887734351 w 77"/>
                <a:gd name="T65" fmla="*/ 298033118 h 86"/>
                <a:gd name="T66" fmla="*/ 493185199 w 77"/>
                <a:gd name="T67" fmla="*/ 397375830 h 86"/>
                <a:gd name="T68" fmla="*/ 295913105 w 77"/>
                <a:gd name="T69" fmla="*/ 769918473 h 86"/>
                <a:gd name="T70" fmla="*/ 394549152 w 77"/>
                <a:gd name="T71" fmla="*/ 1167294303 h 86"/>
                <a:gd name="T72" fmla="*/ 764438051 w 77"/>
                <a:gd name="T73" fmla="*/ 1365984710 h 86"/>
                <a:gd name="T74" fmla="*/ 1158987203 w 77"/>
                <a:gd name="T75" fmla="*/ 1266641998 h 86"/>
                <a:gd name="T76" fmla="*/ 1356264262 w 77"/>
                <a:gd name="T77" fmla="*/ 894099355 h 86"/>
                <a:gd name="T78" fmla="*/ 1257628215 w 77"/>
                <a:gd name="T79" fmla="*/ 496723525 h 86"/>
                <a:gd name="T80" fmla="*/ 887734351 w 77"/>
                <a:gd name="T81" fmla="*/ 298033118 h 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 name="组合 33"/>
          <p:cNvGrpSpPr>
            <a:grpSpLocks/>
          </p:cNvGrpSpPr>
          <p:nvPr/>
        </p:nvGrpSpPr>
        <p:grpSpPr bwMode="auto">
          <a:xfrm>
            <a:off x="4559436" y="1401763"/>
            <a:ext cx="1235075" cy="755650"/>
            <a:chOff x="0" y="1587632"/>
            <a:chExt cx="1473572" cy="901650"/>
          </a:xfrm>
        </p:grpSpPr>
        <p:sp>
          <p:nvSpPr>
            <p:cNvPr id="19488" name="文本框 34"/>
            <p:cNvSpPr txBox="1">
              <a:spLocks noChangeArrowheads="1"/>
            </p:cNvSpPr>
            <p:nvPr/>
          </p:nvSpPr>
          <p:spPr bwMode="auto">
            <a:xfrm>
              <a:off x="0" y="1730397"/>
              <a:ext cx="1473572" cy="6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a:solidFill>
                    <a:srgbClr val="044875"/>
                  </a:solidFill>
                  <a:latin typeface="Impact" pitchFamily="34" charset="0"/>
                </a:rPr>
                <a:t>01</a:t>
              </a:r>
              <a:endParaRPr lang="zh-CN" altLang="en-US">
                <a:solidFill>
                  <a:srgbClr val="044875"/>
                </a:solidFill>
                <a:latin typeface="Impact" pitchFamily="34" charset="0"/>
              </a:endParaRPr>
            </a:p>
          </p:txBody>
        </p:sp>
        <p:sp>
          <p:nvSpPr>
            <p:cNvPr id="36" name="椭圆 35"/>
            <p:cNvSpPr/>
            <p:nvPr/>
          </p:nvSpPr>
          <p:spPr>
            <a:xfrm>
              <a:off x="286001" y="1587632"/>
              <a:ext cx="901568" cy="90165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7" name="组合 36"/>
          <p:cNvGrpSpPr>
            <a:grpSpLocks/>
          </p:cNvGrpSpPr>
          <p:nvPr/>
        </p:nvGrpSpPr>
        <p:grpSpPr bwMode="auto">
          <a:xfrm>
            <a:off x="5721486" y="1223980"/>
            <a:ext cx="5845039" cy="1471754"/>
            <a:chOff x="1234287" y="1366079"/>
            <a:chExt cx="6053331" cy="1471732"/>
          </a:xfrm>
        </p:grpSpPr>
        <p:sp>
          <p:nvSpPr>
            <p:cNvPr id="38" name="文本框 37"/>
            <p:cNvSpPr txBox="1"/>
            <p:nvPr/>
          </p:nvSpPr>
          <p:spPr>
            <a:xfrm>
              <a:off x="1234287" y="1366079"/>
              <a:ext cx="5153244" cy="400104"/>
            </a:xfrm>
            <a:prstGeom prst="rect">
              <a:avLst/>
            </a:prstGeom>
            <a:noFill/>
          </p:spPr>
          <p:txBody>
            <a:bodyPr wrap="square">
              <a:spAutoFit/>
            </a:bodyPr>
            <a:lstStyle/>
            <a:p>
              <a:pPr eaLnBrk="1" fontAlgn="auto" hangingPunct="1">
                <a:spcBef>
                  <a:spcPts val="0"/>
                </a:spcBef>
                <a:spcAft>
                  <a:spcPts val="0"/>
                </a:spcAft>
                <a:defRPr/>
              </a:pPr>
              <a:r>
                <a:rPr lang="en-US" altLang="zh-CN" sz="2000" b="1" dirty="0">
                  <a:solidFill>
                    <a:srgbClr val="044875"/>
                  </a:solidFill>
                  <a:latin typeface="+mj-lt"/>
                  <a:ea typeface="+mn-ea"/>
                </a:rPr>
                <a:t>Audio-visual Neural Network-based Mode</a:t>
              </a:r>
              <a:r>
                <a:rPr lang="en-US" altLang="zh-Hans" sz="2000" b="1" dirty="0">
                  <a:solidFill>
                    <a:srgbClr val="044875"/>
                  </a:solidFill>
                  <a:latin typeface="+mj-lt"/>
                  <a:ea typeface="+mn-ea"/>
                </a:rPr>
                <a:t>l</a:t>
              </a:r>
              <a:endParaRPr lang="zh-CN" altLang="en-US" sz="2000" b="1" dirty="0">
                <a:solidFill>
                  <a:srgbClr val="044875"/>
                </a:solidFill>
                <a:latin typeface="+mj-lt"/>
                <a:ea typeface="+mn-ea"/>
              </a:endParaRPr>
            </a:p>
          </p:txBody>
        </p:sp>
        <p:sp>
          <p:nvSpPr>
            <p:cNvPr id="39" name="文本框 38"/>
            <p:cNvSpPr txBox="1"/>
            <p:nvPr/>
          </p:nvSpPr>
          <p:spPr>
            <a:xfrm>
              <a:off x="1234287" y="1770868"/>
              <a:ext cx="6053331" cy="1066943"/>
            </a:xfrm>
            <a:prstGeom prst="rect">
              <a:avLst/>
            </a:prstGeom>
            <a:noFill/>
          </p:spPr>
          <p:txBody>
            <a:bodyPr>
              <a:spAutoFit/>
            </a:bodyPr>
            <a:lstStyle/>
            <a:p>
              <a:pPr algn="just" eaLnBrk="1" fontAlgn="auto" hangingPunct="1">
                <a:lnSpc>
                  <a:spcPts val="1900"/>
                </a:lnSpc>
                <a:spcBef>
                  <a:spcPts val="0"/>
                </a:spcBef>
                <a:spcAft>
                  <a:spcPts val="0"/>
                </a:spcAft>
                <a:defRPr/>
              </a:pPr>
              <a:r>
                <a:rPr lang="en-US" altLang="zh-CN" sz="1600" dirty="0">
                  <a:solidFill>
                    <a:schemeClr val="bg2">
                      <a:lumMod val="25000"/>
                    </a:schemeClr>
                  </a:solidFill>
                  <a:latin typeface="+mn-lt"/>
                  <a:ea typeface="+mn-ea"/>
                </a:rPr>
                <a:t>This paper  proposed an audio-visual neural network-based model for single channel, speaker-independent speech separation. This model works well in challenging scenarios, including multi-speaker mixtures with background noise.</a:t>
              </a:r>
              <a:endParaRPr lang="zh-CN" altLang="en-US" sz="1600" dirty="0">
                <a:solidFill>
                  <a:schemeClr val="bg2">
                    <a:lumMod val="25000"/>
                  </a:schemeClr>
                </a:solidFill>
                <a:latin typeface="+mn-lt"/>
                <a:ea typeface="+mn-ea"/>
              </a:endParaRPr>
            </a:p>
          </p:txBody>
        </p:sp>
      </p:grpSp>
      <p:grpSp>
        <p:nvGrpSpPr>
          <p:cNvPr id="40" name="组合 39"/>
          <p:cNvGrpSpPr>
            <a:grpSpLocks/>
          </p:cNvGrpSpPr>
          <p:nvPr/>
        </p:nvGrpSpPr>
        <p:grpSpPr bwMode="auto">
          <a:xfrm>
            <a:off x="4559436" y="2864710"/>
            <a:ext cx="1235075" cy="757238"/>
            <a:chOff x="0" y="1587632"/>
            <a:chExt cx="1473572" cy="901650"/>
          </a:xfrm>
        </p:grpSpPr>
        <p:sp>
          <p:nvSpPr>
            <p:cNvPr id="19484" name="文本框 40"/>
            <p:cNvSpPr txBox="1">
              <a:spLocks noChangeArrowheads="1"/>
            </p:cNvSpPr>
            <p:nvPr/>
          </p:nvSpPr>
          <p:spPr bwMode="auto">
            <a:xfrm>
              <a:off x="0" y="1730397"/>
              <a:ext cx="1473572" cy="6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a:solidFill>
                    <a:srgbClr val="044875"/>
                  </a:solidFill>
                  <a:latin typeface="Impact" pitchFamily="34" charset="0"/>
                </a:rPr>
                <a:t>02</a:t>
              </a:r>
              <a:endParaRPr lang="zh-CN" altLang="en-US">
                <a:solidFill>
                  <a:srgbClr val="044875"/>
                </a:solidFill>
                <a:latin typeface="Impact" pitchFamily="34" charset="0"/>
              </a:endParaRPr>
            </a:p>
          </p:txBody>
        </p:sp>
        <p:sp>
          <p:nvSpPr>
            <p:cNvPr id="42" name="椭圆 41"/>
            <p:cNvSpPr/>
            <p:nvPr/>
          </p:nvSpPr>
          <p:spPr>
            <a:xfrm>
              <a:off x="286001" y="1587632"/>
              <a:ext cx="901568" cy="90165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3" name="组合 42"/>
          <p:cNvGrpSpPr>
            <a:grpSpLocks/>
          </p:cNvGrpSpPr>
          <p:nvPr/>
        </p:nvGrpSpPr>
        <p:grpSpPr bwMode="auto">
          <a:xfrm>
            <a:off x="5721486" y="2733188"/>
            <a:ext cx="5845039" cy="1167548"/>
            <a:chOff x="1234287" y="2480739"/>
            <a:chExt cx="6053331" cy="1167240"/>
          </a:xfrm>
        </p:grpSpPr>
        <p:sp>
          <p:nvSpPr>
            <p:cNvPr id="44" name="文本框 43"/>
            <p:cNvSpPr txBox="1"/>
            <p:nvPr/>
          </p:nvSpPr>
          <p:spPr>
            <a:xfrm>
              <a:off x="1234287" y="2480739"/>
              <a:ext cx="3113188" cy="399944"/>
            </a:xfrm>
            <a:prstGeom prst="rect">
              <a:avLst/>
            </a:prstGeom>
            <a:noFill/>
          </p:spPr>
          <p:txBody>
            <a:bodyPr>
              <a:spAutoFit/>
            </a:bodyPr>
            <a:lstStyle/>
            <a:p>
              <a:pPr eaLnBrk="1" fontAlgn="auto" hangingPunct="1">
                <a:spcBef>
                  <a:spcPts val="0"/>
                </a:spcBef>
                <a:spcAft>
                  <a:spcPts val="0"/>
                </a:spcAft>
                <a:defRPr/>
              </a:pPr>
              <a:r>
                <a:rPr lang="en-US" altLang="zh-CN" sz="2000" b="1" dirty="0" err="1">
                  <a:solidFill>
                    <a:srgbClr val="044875"/>
                  </a:solidFill>
                  <a:latin typeface="+mj-lt"/>
                  <a:ea typeface="+mn-ea"/>
                </a:rPr>
                <a:t>AVSpeech</a:t>
              </a:r>
              <a:r>
                <a:rPr lang="en-US" altLang="zh-CN" sz="2000" b="1" dirty="0">
                  <a:solidFill>
                    <a:srgbClr val="044875"/>
                  </a:solidFill>
                  <a:latin typeface="+mj-lt"/>
                  <a:ea typeface="+mn-ea"/>
                </a:rPr>
                <a:t> Dataset</a:t>
              </a:r>
              <a:endParaRPr lang="zh-CN" altLang="en-US" sz="2000" b="1" dirty="0">
                <a:solidFill>
                  <a:srgbClr val="044875"/>
                </a:solidFill>
                <a:latin typeface="+mj-lt"/>
                <a:ea typeface="+mn-ea"/>
              </a:endParaRPr>
            </a:p>
          </p:txBody>
        </p:sp>
        <p:sp>
          <p:nvSpPr>
            <p:cNvPr id="45" name="文本框 44"/>
            <p:cNvSpPr txBox="1"/>
            <p:nvPr/>
          </p:nvSpPr>
          <p:spPr>
            <a:xfrm>
              <a:off x="1234287" y="2824894"/>
              <a:ext cx="6053331" cy="823085"/>
            </a:xfrm>
            <a:prstGeom prst="rect">
              <a:avLst/>
            </a:prstGeom>
            <a:noFill/>
          </p:spPr>
          <p:txBody>
            <a:bodyPr>
              <a:spAutoFit/>
            </a:bodyPr>
            <a:lstStyle/>
            <a:p>
              <a:pPr algn="just" eaLnBrk="1" fontAlgn="auto" hangingPunct="1">
                <a:lnSpc>
                  <a:spcPts val="1900"/>
                </a:lnSpc>
                <a:spcBef>
                  <a:spcPts val="0"/>
                </a:spcBef>
                <a:spcAft>
                  <a:spcPts val="0"/>
                </a:spcAft>
                <a:defRPr/>
              </a:pPr>
              <a:r>
                <a:rPr lang="en-US" altLang="zh-CN" sz="1600" dirty="0">
                  <a:solidFill>
                    <a:schemeClr val="bg2">
                      <a:lumMod val="25000"/>
                    </a:schemeClr>
                  </a:solidFill>
                  <a:latin typeface="+mn-lt"/>
                  <a:ea typeface="+mn-ea"/>
                </a:rPr>
                <a:t>we created a new audio- visual dataset with thousands of hours of video segments containing visible speakers and clean speech we collected from the Web. </a:t>
              </a:r>
            </a:p>
          </p:txBody>
        </p:sp>
      </p:grpSp>
      <p:grpSp>
        <p:nvGrpSpPr>
          <p:cNvPr id="46" name="组合 45"/>
          <p:cNvGrpSpPr>
            <a:grpSpLocks/>
          </p:cNvGrpSpPr>
          <p:nvPr/>
        </p:nvGrpSpPr>
        <p:grpSpPr bwMode="auto">
          <a:xfrm>
            <a:off x="4559436" y="4329248"/>
            <a:ext cx="1235075" cy="755650"/>
            <a:chOff x="0" y="1587632"/>
            <a:chExt cx="1473572" cy="901650"/>
          </a:xfrm>
        </p:grpSpPr>
        <p:sp>
          <p:nvSpPr>
            <p:cNvPr id="19480" name="文本框 46"/>
            <p:cNvSpPr txBox="1">
              <a:spLocks noChangeArrowheads="1"/>
            </p:cNvSpPr>
            <p:nvPr/>
          </p:nvSpPr>
          <p:spPr bwMode="auto">
            <a:xfrm>
              <a:off x="0" y="1747704"/>
              <a:ext cx="1473572" cy="6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a:solidFill>
                    <a:srgbClr val="044875"/>
                  </a:solidFill>
                  <a:latin typeface="Impact" pitchFamily="34" charset="0"/>
                </a:rPr>
                <a:t>03</a:t>
              </a:r>
              <a:endParaRPr lang="zh-CN" altLang="en-US">
                <a:solidFill>
                  <a:srgbClr val="044875"/>
                </a:solidFill>
                <a:latin typeface="Impact" pitchFamily="34" charset="0"/>
              </a:endParaRPr>
            </a:p>
          </p:txBody>
        </p:sp>
        <p:sp>
          <p:nvSpPr>
            <p:cNvPr id="48" name="椭圆 47"/>
            <p:cNvSpPr/>
            <p:nvPr/>
          </p:nvSpPr>
          <p:spPr>
            <a:xfrm>
              <a:off x="286001" y="1587632"/>
              <a:ext cx="901568" cy="90165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9" name="组合 48"/>
          <p:cNvGrpSpPr>
            <a:grpSpLocks/>
          </p:cNvGrpSpPr>
          <p:nvPr/>
        </p:nvGrpSpPr>
        <p:grpSpPr bwMode="auto">
          <a:xfrm>
            <a:off x="5721486" y="4119519"/>
            <a:ext cx="6053137" cy="1000517"/>
            <a:chOff x="1234287" y="3457768"/>
            <a:chExt cx="6053331" cy="1000502"/>
          </a:xfrm>
        </p:grpSpPr>
        <p:sp>
          <p:nvSpPr>
            <p:cNvPr id="50" name="文本框 49"/>
            <p:cNvSpPr txBox="1"/>
            <p:nvPr/>
          </p:nvSpPr>
          <p:spPr>
            <a:xfrm>
              <a:off x="1255169" y="3457768"/>
              <a:ext cx="3113188" cy="400044"/>
            </a:xfrm>
            <a:prstGeom prst="rect">
              <a:avLst/>
            </a:prstGeom>
            <a:noFill/>
          </p:spPr>
          <p:txBody>
            <a:bodyPr>
              <a:spAutoFit/>
            </a:bodyPr>
            <a:lstStyle/>
            <a:p>
              <a:pPr eaLnBrk="1" fontAlgn="auto" hangingPunct="1">
                <a:spcBef>
                  <a:spcPts val="0"/>
                </a:spcBef>
                <a:spcAft>
                  <a:spcPts val="0"/>
                </a:spcAft>
                <a:defRPr/>
              </a:pPr>
              <a:r>
                <a:rPr lang="en-US" altLang="zh-Hans" sz="2000" b="1" dirty="0">
                  <a:solidFill>
                    <a:srgbClr val="044875"/>
                  </a:solidFill>
                  <a:latin typeface="+mj-lt"/>
                  <a:ea typeface="+mn-ea"/>
                </a:rPr>
                <a:t>Applications</a:t>
              </a:r>
              <a:endParaRPr lang="zh-CN" altLang="en-US" sz="2000" b="1" dirty="0">
                <a:solidFill>
                  <a:srgbClr val="044875"/>
                </a:solidFill>
                <a:latin typeface="+mj-lt"/>
                <a:ea typeface="+mn-ea"/>
              </a:endParaRPr>
            </a:p>
          </p:txBody>
        </p:sp>
        <p:sp>
          <p:nvSpPr>
            <p:cNvPr id="51" name="文本框 50"/>
            <p:cNvSpPr txBox="1"/>
            <p:nvPr/>
          </p:nvSpPr>
          <p:spPr>
            <a:xfrm>
              <a:off x="1234287" y="3878632"/>
              <a:ext cx="6053331" cy="579638"/>
            </a:xfrm>
            <a:prstGeom prst="rect">
              <a:avLst/>
            </a:prstGeom>
            <a:noFill/>
          </p:spPr>
          <p:txBody>
            <a:bodyPr>
              <a:spAutoFit/>
            </a:bodyPr>
            <a:lstStyle/>
            <a:p>
              <a:pPr eaLnBrk="1" fontAlgn="auto" hangingPunct="1">
                <a:lnSpc>
                  <a:spcPts val="1900"/>
                </a:lnSpc>
                <a:spcBef>
                  <a:spcPts val="0"/>
                </a:spcBef>
                <a:spcAft>
                  <a:spcPts val="0"/>
                </a:spcAft>
                <a:defRPr/>
              </a:pPr>
              <a:r>
                <a:rPr lang="en-US" altLang="zh-Hans" sz="1600" dirty="0">
                  <a:solidFill>
                    <a:schemeClr val="bg2">
                      <a:lumMod val="25000"/>
                    </a:schemeClr>
                  </a:solidFill>
                  <a:latin typeface="+mn-lt"/>
                  <a:ea typeface="+mn-ea"/>
                </a:rPr>
                <a:t>This model can be useful for automatic speech recognition (ASR) and video transcription.</a:t>
              </a:r>
              <a:endParaRPr lang="zh-CN" altLang="en-US" sz="1600" dirty="0">
                <a:solidFill>
                  <a:schemeClr val="bg2">
                    <a:lumMod val="25000"/>
                  </a:schemeClr>
                </a:solidFill>
                <a:latin typeface="+mn-lt"/>
                <a:ea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238613" y="254000"/>
            <a:ext cx="8953386" cy="25464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a:grpSpLocks/>
          </p:cNvGrpSpPr>
          <p:nvPr/>
        </p:nvGrpSpPr>
        <p:grpSpPr bwMode="auto">
          <a:xfrm>
            <a:off x="292100" y="82550"/>
            <a:ext cx="3292475" cy="585788"/>
            <a:chOff x="292102" y="82976"/>
            <a:chExt cx="3291840" cy="584775"/>
          </a:xfrm>
        </p:grpSpPr>
        <p:sp>
          <p:nvSpPr>
            <p:cNvPr id="19499" name="文本框 4"/>
            <p:cNvSpPr txBox="1">
              <a:spLocks noChangeArrowheads="1"/>
            </p:cNvSpPr>
            <p:nvPr/>
          </p:nvSpPr>
          <p:spPr bwMode="auto">
            <a:xfrm>
              <a:off x="292102"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Hans" altLang="en-US" dirty="0">
                  <a:solidFill>
                    <a:srgbClr val="044875"/>
                  </a:solidFill>
                  <a:latin typeface="微软雅黑" pitchFamily="34" charset="-122"/>
                  <a:ea typeface="微软雅黑" pitchFamily="34" charset="-122"/>
                </a:rPr>
                <a:t>     </a:t>
              </a:r>
              <a:r>
                <a:rPr lang="en-US" altLang="zh-Hans" dirty="0">
                  <a:solidFill>
                    <a:srgbClr val="044875"/>
                  </a:solidFill>
                  <a:latin typeface="微软雅黑" pitchFamily="34" charset="-122"/>
                  <a:ea typeface="微软雅黑" pitchFamily="34" charset="-122"/>
                </a:rPr>
                <a:t>Conclusion</a:t>
              </a:r>
              <a:endParaRPr lang="zh-CN" altLang="en-US" dirty="0">
                <a:solidFill>
                  <a:srgbClr val="044875"/>
                </a:solidFill>
                <a:latin typeface="微软雅黑" pitchFamily="34" charset="-122"/>
                <a:ea typeface="微软雅黑" pitchFamily="34" charset="-122"/>
              </a:endParaRPr>
            </a:p>
          </p:txBody>
        </p:sp>
        <p:sp>
          <p:nvSpPr>
            <p:cNvPr id="6" name="文本框 5"/>
            <p:cNvSpPr txBox="1"/>
            <p:nvPr/>
          </p:nvSpPr>
          <p:spPr>
            <a:xfrm>
              <a:off x="550815" y="82976"/>
              <a:ext cx="725347"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06</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Looking to Listen- Noisy cafeteria.mp4">
            <a:hlinkClick r:id="" action="ppaction://media"/>
            <a:extLst>
              <a:ext uri="{FF2B5EF4-FFF2-40B4-BE49-F238E27FC236}">
                <a16:creationId xmlns:a16="http://schemas.microsoft.com/office/drawing/2014/main" id="{0A545D0C-33FE-1847-A43D-7CD5FBFA28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3277" y="663378"/>
            <a:ext cx="10128443" cy="5697249"/>
          </a:xfrm>
          <a:prstGeom prst="rect">
            <a:avLst/>
          </a:prstGeom>
        </p:spPr>
      </p:pic>
    </p:spTree>
    <p:extLst>
      <p:ext uri="{BB962C8B-B14F-4D97-AF65-F5344CB8AC3E}">
        <p14:creationId xmlns:p14="http://schemas.microsoft.com/office/powerpoint/2010/main" val="4032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1</a:t>
            </a:r>
            <a:endParaRPr lang="zh-CN" altLang="en-US" sz="11500">
              <a:solidFill>
                <a:schemeClr val="bg1"/>
              </a:solidFill>
              <a:latin typeface="Impact" pitchFamily="34" charset="0"/>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文本框 11"/>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Hans" sz="4800" b="1" dirty="0">
                <a:solidFill>
                  <a:schemeClr val="bg1"/>
                </a:solidFill>
                <a:latin typeface="微软雅黑" pitchFamily="34" charset="-122"/>
                <a:ea typeface="微软雅黑" pitchFamily="34" charset="-122"/>
              </a:rPr>
              <a:t>Background</a:t>
            </a:r>
            <a:endParaRPr lang="zh-CN" altLang="en-US" sz="4800" b="1"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238613" y="254000"/>
            <a:ext cx="8953386" cy="25464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a:grpSpLocks/>
          </p:cNvGrpSpPr>
          <p:nvPr/>
        </p:nvGrpSpPr>
        <p:grpSpPr bwMode="auto">
          <a:xfrm>
            <a:off x="292100" y="82550"/>
            <a:ext cx="3292475" cy="585788"/>
            <a:chOff x="292102" y="82976"/>
            <a:chExt cx="3291840" cy="584775"/>
          </a:xfrm>
        </p:grpSpPr>
        <p:sp>
          <p:nvSpPr>
            <p:cNvPr id="19499" name="文本框 4"/>
            <p:cNvSpPr txBox="1">
              <a:spLocks noChangeArrowheads="1"/>
            </p:cNvSpPr>
            <p:nvPr/>
          </p:nvSpPr>
          <p:spPr bwMode="auto">
            <a:xfrm>
              <a:off x="292102"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Hans" altLang="en-US" dirty="0">
                  <a:solidFill>
                    <a:srgbClr val="044875"/>
                  </a:solidFill>
                  <a:latin typeface="微软雅黑" pitchFamily="34" charset="-122"/>
                  <a:ea typeface="微软雅黑" pitchFamily="34" charset="-122"/>
                </a:rPr>
                <a:t>     </a:t>
              </a:r>
              <a:r>
                <a:rPr lang="en-US" altLang="zh-Hans" dirty="0">
                  <a:solidFill>
                    <a:srgbClr val="044875"/>
                  </a:solidFill>
                  <a:latin typeface="微软雅黑" pitchFamily="34" charset="-122"/>
                  <a:ea typeface="微软雅黑" pitchFamily="34" charset="-122"/>
                </a:rPr>
                <a:t>Conclusion</a:t>
              </a:r>
              <a:endParaRPr lang="zh-CN" altLang="en-US" dirty="0">
                <a:solidFill>
                  <a:srgbClr val="044875"/>
                </a:solidFill>
                <a:latin typeface="微软雅黑" pitchFamily="34" charset="-122"/>
                <a:ea typeface="微软雅黑" pitchFamily="34" charset="-122"/>
              </a:endParaRPr>
            </a:p>
          </p:txBody>
        </p:sp>
        <p:sp>
          <p:nvSpPr>
            <p:cNvPr id="6" name="文本框 5"/>
            <p:cNvSpPr txBox="1"/>
            <p:nvPr/>
          </p:nvSpPr>
          <p:spPr>
            <a:xfrm>
              <a:off x="550815" y="82976"/>
              <a:ext cx="725347"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06</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 name="Looking to Listen- Sports debate.mp4">
            <a:hlinkClick r:id="" action="ppaction://media"/>
            <a:extLst>
              <a:ext uri="{FF2B5EF4-FFF2-40B4-BE49-F238E27FC236}">
                <a16:creationId xmlns:a16="http://schemas.microsoft.com/office/drawing/2014/main" id="{7228D080-F174-B643-83FC-51D730A779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6314" y="778125"/>
            <a:ext cx="9465276" cy="5486751"/>
          </a:xfrm>
          <a:prstGeom prst="rect">
            <a:avLst/>
          </a:prstGeom>
        </p:spPr>
      </p:pic>
    </p:spTree>
    <p:extLst>
      <p:ext uri="{BB962C8B-B14F-4D97-AF65-F5344CB8AC3E}">
        <p14:creationId xmlns:p14="http://schemas.microsoft.com/office/powerpoint/2010/main" val="415601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7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238613" y="254000"/>
            <a:ext cx="8953386" cy="25464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a:grpSpLocks/>
          </p:cNvGrpSpPr>
          <p:nvPr/>
        </p:nvGrpSpPr>
        <p:grpSpPr bwMode="auto">
          <a:xfrm>
            <a:off x="292100" y="82550"/>
            <a:ext cx="3292475" cy="585788"/>
            <a:chOff x="292102" y="82976"/>
            <a:chExt cx="3291840" cy="584775"/>
          </a:xfrm>
        </p:grpSpPr>
        <p:sp>
          <p:nvSpPr>
            <p:cNvPr id="19499" name="文本框 4"/>
            <p:cNvSpPr txBox="1">
              <a:spLocks noChangeArrowheads="1"/>
            </p:cNvSpPr>
            <p:nvPr/>
          </p:nvSpPr>
          <p:spPr bwMode="auto">
            <a:xfrm>
              <a:off x="292102"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Hans" altLang="en-US" dirty="0">
                  <a:solidFill>
                    <a:srgbClr val="044875"/>
                  </a:solidFill>
                  <a:latin typeface="微软雅黑" pitchFamily="34" charset="-122"/>
                  <a:ea typeface="微软雅黑" pitchFamily="34" charset="-122"/>
                </a:rPr>
                <a:t>     </a:t>
              </a:r>
              <a:r>
                <a:rPr lang="en-US" altLang="zh-Hans" dirty="0">
                  <a:solidFill>
                    <a:srgbClr val="044875"/>
                  </a:solidFill>
                  <a:latin typeface="微软雅黑" pitchFamily="34" charset="-122"/>
                  <a:ea typeface="微软雅黑" pitchFamily="34" charset="-122"/>
                </a:rPr>
                <a:t>Conclusion</a:t>
              </a:r>
              <a:endParaRPr lang="zh-CN" altLang="en-US" dirty="0">
                <a:solidFill>
                  <a:srgbClr val="044875"/>
                </a:solidFill>
                <a:latin typeface="微软雅黑" pitchFamily="34" charset="-122"/>
                <a:ea typeface="微软雅黑" pitchFamily="34" charset="-122"/>
              </a:endParaRPr>
            </a:p>
          </p:txBody>
        </p:sp>
        <p:sp>
          <p:nvSpPr>
            <p:cNvPr id="6" name="文本框 5"/>
            <p:cNvSpPr txBox="1"/>
            <p:nvPr/>
          </p:nvSpPr>
          <p:spPr>
            <a:xfrm>
              <a:off x="550815" y="82976"/>
              <a:ext cx="725347"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06</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Looking to Listen- Stand-up.mp4">
            <a:hlinkClick r:id="" action="ppaction://media"/>
            <a:extLst>
              <a:ext uri="{FF2B5EF4-FFF2-40B4-BE49-F238E27FC236}">
                <a16:creationId xmlns:a16="http://schemas.microsoft.com/office/drawing/2014/main" id="{27DED09D-1F96-614B-B5D4-290AD5C978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6350" y="811437"/>
            <a:ext cx="9490611" cy="5338469"/>
          </a:xfrm>
          <a:prstGeom prst="rect">
            <a:avLst/>
          </a:prstGeom>
        </p:spPr>
      </p:pic>
    </p:spTree>
    <p:extLst>
      <p:ext uri="{BB962C8B-B14F-4D97-AF65-F5344CB8AC3E}">
        <p14:creationId xmlns:p14="http://schemas.microsoft.com/office/powerpoint/2010/main" val="175749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238613" y="254000"/>
            <a:ext cx="8953386" cy="25464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a:grpSpLocks/>
          </p:cNvGrpSpPr>
          <p:nvPr/>
        </p:nvGrpSpPr>
        <p:grpSpPr bwMode="auto">
          <a:xfrm>
            <a:off x="292100" y="82550"/>
            <a:ext cx="3292475" cy="585788"/>
            <a:chOff x="292102" y="82976"/>
            <a:chExt cx="3291840" cy="584775"/>
          </a:xfrm>
        </p:grpSpPr>
        <p:sp>
          <p:nvSpPr>
            <p:cNvPr id="19499" name="文本框 4"/>
            <p:cNvSpPr txBox="1">
              <a:spLocks noChangeArrowheads="1"/>
            </p:cNvSpPr>
            <p:nvPr/>
          </p:nvSpPr>
          <p:spPr bwMode="auto">
            <a:xfrm>
              <a:off x="292102"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Hans" altLang="en-US" dirty="0">
                  <a:solidFill>
                    <a:srgbClr val="044875"/>
                  </a:solidFill>
                  <a:latin typeface="微软雅黑" pitchFamily="34" charset="-122"/>
                  <a:ea typeface="微软雅黑" pitchFamily="34" charset="-122"/>
                </a:rPr>
                <a:t>     </a:t>
              </a:r>
              <a:r>
                <a:rPr lang="en-US" altLang="zh-Hans" dirty="0">
                  <a:solidFill>
                    <a:srgbClr val="044875"/>
                  </a:solidFill>
                  <a:latin typeface="微软雅黑" pitchFamily="34" charset="-122"/>
                  <a:ea typeface="微软雅黑" pitchFamily="34" charset="-122"/>
                </a:rPr>
                <a:t>Conclusion</a:t>
              </a:r>
              <a:endParaRPr lang="zh-CN" altLang="en-US" dirty="0">
                <a:solidFill>
                  <a:srgbClr val="044875"/>
                </a:solidFill>
                <a:latin typeface="微软雅黑" pitchFamily="34" charset="-122"/>
                <a:ea typeface="微软雅黑" pitchFamily="34" charset="-122"/>
              </a:endParaRPr>
            </a:p>
          </p:txBody>
        </p:sp>
        <p:sp>
          <p:nvSpPr>
            <p:cNvPr id="6" name="文本框 5"/>
            <p:cNvSpPr txBox="1"/>
            <p:nvPr/>
          </p:nvSpPr>
          <p:spPr>
            <a:xfrm>
              <a:off x="550815" y="82976"/>
              <a:ext cx="725347"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06</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 name="Looking to Listen- Video conferencing.mp4">
            <a:hlinkClick r:id="" action="ppaction://media"/>
            <a:extLst>
              <a:ext uri="{FF2B5EF4-FFF2-40B4-BE49-F238E27FC236}">
                <a16:creationId xmlns:a16="http://schemas.microsoft.com/office/drawing/2014/main" id="{8A390A2A-0941-B347-B4E8-AE4C37CC5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7131" y="789930"/>
            <a:ext cx="9770955" cy="5533728"/>
          </a:xfrm>
          <a:prstGeom prst="rect">
            <a:avLst/>
          </a:prstGeom>
        </p:spPr>
      </p:pic>
    </p:spTree>
    <p:extLst>
      <p:ext uri="{BB962C8B-B14F-4D97-AF65-F5344CB8AC3E}">
        <p14:creationId xmlns:p14="http://schemas.microsoft.com/office/powerpoint/2010/main" val="80530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9486"/>
            <a:ext cx="12192000" cy="68580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grpSp>
        <p:nvGrpSpPr>
          <p:cNvPr id="7" name="组 6"/>
          <p:cNvGrpSpPr/>
          <p:nvPr/>
        </p:nvGrpSpPr>
        <p:grpSpPr>
          <a:xfrm>
            <a:off x="276879" y="249189"/>
            <a:ext cx="11638242" cy="6359618"/>
            <a:chOff x="654466" y="12747"/>
            <a:chExt cx="11638242" cy="6359618"/>
          </a:xfrm>
        </p:grpSpPr>
        <p:pic>
          <p:nvPicPr>
            <p:cNvPr id="6" name="图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rot="20767621">
              <a:off x="654466" y="12747"/>
              <a:ext cx="9266618" cy="593518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9655154">
              <a:off x="3026090" y="437177"/>
              <a:ext cx="9266618" cy="5935188"/>
            </a:xfrm>
            <a:prstGeom prst="rect">
              <a:avLst/>
            </a:prstGeom>
            <a:noFill/>
          </p:spPr>
        </p:pic>
      </p:grpSp>
      <p:pic>
        <p:nvPicPr>
          <p:cNvPr id="8" name="图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89781" y="2364990"/>
            <a:ext cx="7330102" cy="2552446"/>
          </a:xfrm>
          <a:prstGeom prst="rect">
            <a:avLst/>
          </a:prstGeom>
        </p:spPr>
      </p:pic>
    </p:spTree>
    <p:extLst>
      <p:ext uri="{BB962C8B-B14F-4D97-AF65-F5344CB8AC3E}">
        <p14:creationId xmlns:p14="http://schemas.microsoft.com/office/powerpoint/2010/main" val="426795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50863" y="1688494"/>
            <a:ext cx="5903912" cy="3835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60" name="文本框 59"/>
          <p:cNvSpPr txBox="1"/>
          <p:nvPr/>
        </p:nvSpPr>
        <p:spPr>
          <a:xfrm>
            <a:off x="550863" y="1846755"/>
            <a:ext cx="5903912" cy="3529171"/>
          </a:xfrm>
          <a:prstGeom prst="rect">
            <a:avLst/>
          </a:prstGeom>
          <a:noFill/>
        </p:spPr>
        <p:txBody>
          <a:bodyPr wrap="square">
            <a:spAutoFit/>
          </a:bodyPr>
          <a:lstStyle/>
          <a:p>
            <a:pPr marL="285750" indent="-285750" eaLnBrk="1" fontAlgn="auto" hangingPunct="1">
              <a:lnSpc>
                <a:spcPts val="2000"/>
              </a:lnSpc>
              <a:spcBef>
                <a:spcPts val="0"/>
              </a:spcBef>
              <a:spcAft>
                <a:spcPts val="0"/>
              </a:spcAft>
              <a:buClr>
                <a:srgbClr val="044875"/>
              </a:buClr>
              <a:buFont typeface="Wingdings" panose="05000000000000000000" pitchFamily="2" charset="2"/>
              <a:buChar char="Ø"/>
              <a:defRPr/>
            </a:pPr>
            <a:r>
              <a:rPr lang="en-US" altLang="zh-Hans" sz="2400" dirty="0">
                <a:solidFill>
                  <a:schemeClr val="bg2">
                    <a:lumMod val="25000"/>
                  </a:schemeClr>
                </a:solidFill>
                <a:latin typeface="+mn-lt"/>
                <a:ea typeface="+mn-ea"/>
                <a:cs typeface="Arial" panose="020B0604020202020204" pitchFamily="34" charset="0"/>
              </a:rPr>
              <a:t>Speech</a:t>
            </a:r>
            <a:r>
              <a:rPr lang="zh-Hans" altLang="en-US" sz="2400" dirty="0">
                <a:solidFill>
                  <a:schemeClr val="bg2">
                    <a:lumMod val="25000"/>
                  </a:schemeClr>
                </a:solidFill>
                <a:latin typeface="+mn-lt"/>
                <a:ea typeface="+mn-ea"/>
                <a:cs typeface="Arial" panose="020B0604020202020204" pitchFamily="34" charset="0"/>
              </a:rPr>
              <a:t> </a:t>
            </a:r>
            <a:r>
              <a:rPr lang="en-US" altLang="zh-Hans" sz="2400" dirty="0">
                <a:solidFill>
                  <a:schemeClr val="bg2">
                    <a:lumMod val="25000"/>
                  </a:schemeClr>
                </a:solidFill>
                <a:latin typeface="+mn-lt"/>
                <a:ea typeface="+mn-ea"/>
                <a:cs typeface="Arial" panose="020B0604020202020204" pitchFamily="34" charset="0"/>
              </a:rPr>
              <a:t>separation</a:t>
            </a:r>
            <a:r>
              <a:rPr lang="zh-Hans" altLang="en-US" sz="2400" dirty="0">
                <a:solidFill>
                  <a:schemeClr val="bg2">
                    <a:lumMod val="25000"/>
                  </a:schemeClr>
                </a:solidFill>
                <a:latin typeface="+mn-lt"/>
                <a:ea typeface="+mn-ea"/>
                <a:cs typeface="Arial" panose="020B0604020202020204" pitchFamily="34" charset="0"/>
              </a:rPr>
              <a:t> </a:t>
            </a:r>
            <a:r>
              <a:rPr lang="en-US" altLang="zh-Hans" sz="2400" dirty="0">
                <a:solidFill>
                  <a:schemeClr val="bg2">
                    <a:lumMod val="25000"/>
                  </a:schemeClr>
                </a:solidFill>
                <a:latin typeface="+mn-lt"/>
                <a:ea typeface="+mn-ea"/>
                <a:cs typeface="Arial" panose="020B0604020202020204" pitchFamily="34" charset="0"/>
              </a:rPr>
              <a:t>is</a:t>
            </a:r>
            <a:r>
              <a:rPr lang="zh-Hans" altLang="en-US" sz="2400" dirty="0">
                <a:solidFill>
                  <a:schemeClr val="bg2">
                    <a:lumMod val="25000"/>
                  </a:schemeClr>
                </a:solidFill>
                <a:latin typeface="+mn-lt"/>
                <a:ea typeface="+mn-ea"/>
                <a:cs typeface="Arial" panose="020B0604020202020204" pitchFamily="34" charset="0"/>
              </a:rPr>
              <a:t> </a:t>
            </a:r>
            <a:r>
              <a:rPr lang="en-US" altLang="zh-Hans" sz="2400" dirty="0">
                <a:solidFill>
                  <a:schemeClr val="bg2">
                    <a:lumMod val="25000"/>
                  </a:schemeClr>
                </a:solidFill>
                <a:latin typeface="+mn-lt"/>
                <a:ea typeface="+mn-ea"/>
                <a:cs typeface="Arial" panose="020B0604020202020204" pitchFamily="34" charset="0"/>
              </a:rPr>
              <a:t>from</a:t>
            </a:r>
            <a:r>
              <a:rPr lang="zh-Hans" altLang="en-US" sz="2400" dirty="0">
                <a:solidFill>
                  <a:schemeClr val="bg2">
                    <a:lumMod val="25000"/>
                  </a:schemeClr>
                </a:solidFill>
                <a:latin typeface="+mn-lt"/>
                <a:ea typeface="+mn-ea"/>
                <a:cs typeface="Arial" panose="020B0604020202020204" pitchFamily="34" charset="0"/>
              </a:rPr>
              <a:t> </a:t>
            </a:r>
            <a:r>
              <a:rPr lang="en-US" altLang="zh-Hans" sz="2400" dirty="0">
                <a:solidFill>
                  <a:schemeClr val="bg2">
                    <a:lumMod val="25000"/>
                  </a:schemeClr>
                </a:solidFill>
                <a:latin typeface="+mn-lt"/>
                <a:ea typeface="+mn-ea"/>
                <a:cs typeface="Arial" panose="020B0604020202020204" pitchFamily="34" charset="0"/>
              </a:rPr>
              <a:t>the “cocktail party problem”</a:t>
            </a:r>
            <a:r>
              <a:rPr lang="en-US" altLang="zh-CN" sz="2400" dirty="0">
                <a:solidFill>
                  <a:schemeClr val="bg2">
                    <a:lumMod val="25000"/>
                  </a:schemeClr>
                </a:solidFill>
                <a:latin typeface="+mn-lt"/>
                <a:ea typeface="+mn-ea"/>
                <a:cs typeface="Arial" panose="020B0604020202020204" pitchFamily="34" charset="0"/>
              </a:rPr>
              <a:t>[Cherry, 1953]</a:t>
            </a:r>
          </a:p>
          <a:p>
            <a:pPr eaLnBrk="1" fontAlgn="auto" hangingPunct="1">
              <a:lnSpc>
                <a:spcPts val="2000"/>
              </a:lnSpc>
              <a:spcBef>
                <a:spcPts val="0"/>
              </a:spcBef>
              <a:spcAft>
                <a:spcPts val="0"/>
              </a:spcAft>
              <a:buClr>
                <a:srgbClr val="044875"/>
              </a:buClr>
              <a:defRPr/>
            </a:pPr>
            <a:endParaRPr lang="en-US" altLang="zh-CN" dirty="0">
              <a:solidFill>
                <a:schemeClr val="bg2">
                  <a:lumMod val="25000"/>
                </a:schemeClr>
              </a:solidFill>
              <a:latin typeface="+mn-lt"/>
              <a:ea typeface="+mn-ea"/>
              <a:cs typeface="Arial" panose="020B0604020202020204" pitchFamily="34" charset="0"/>
            </a:endParaRPr>
          </a:p>
          <a:p>
            <a:pPr eaLnBrk="1" fontAlgn="auto" hangingPunct="1">
              <a:lnSpc>
                <a:spcPts val="2000"/>
              </a:lnSpc>
              <a:spcBef>
                <a:spcPts val="0"/>
              </a:spcBef>
              <a:spcAft>
                <a:spcPts val="0"/>
              </a:spcAft>
              <a:buClr>
                <a:srgbClr val="044875"/>
              </a:buClr>
              <a:defRPr/>
            </a:pPr>
            <a:endParaRPr lang="en-US" altLang="zh-CN" sz="40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200"/>
              </a:spcBef>
              <a:spcAft>
                <a:spcPts val="0"/>
              </a:spcAft>
              <a:buClr>
                <a:srgbClr val="044875"/>
              </a:buClr>
              <a:buFont typeface="Wingdings" panose="05000000000000000000" pitchFamily="2" charset="2"/>
              <a:buChar char="Ø"/>
              <a:defRPr/>
            </a:pPr>
            <a:r>
              <a:rPr lang="en-US" altLang="zh-CN" sz="2400" dirty="0">
                <a:solidFill>
                  <a:schemeClr val="bg2">
                    <a:lumMod val="25000"/>
                  </a:schemeClr>
                </a:solidFill>
                <a:latin typeface="+mn-lt"/>
                <a:ea typeface="+mn-ea"/>
                <a:cs typeface="Arial" panose="020B0604020202020204" pitchFamily="34" charset="0"/>
              </a:rPr>
              <a:t>Speech + Noise: Speech Enhancement</a:t>
            </a:r>
          </a:p>
          <a:p>
            <a:pPr marL="285750" indent="-285750" eaLnBrk="1" fontAlgn="auto" hangingPunct="1">
              <a:lnSpc>
                <a:spcPts val="2000"/>
              </a:lnSpc>
              <a:spcBef>
                <a:spcPts val="200"/>
              </a:spcBef>
              <a:spcAft>
                <a:spcPts val="0"/>
              </a:spcAft>
              <a:buClr>
                <a:srgbClr val="044875"/>
              </a:buClr>
              <a:buFont typeface="Wingdings" panose="05000000000000000000" pitchFamily="2" charset="2"/>
              <a:buChar char="Ø"/>
              <a:defRPr/>
            </a:pPr>
            <a:r>
              <a:rPr lang="en-US" altLang="zh-CN" sz="2400" dirty="0">
                <a:solidFill>
                  <a:schemeClr val="bg2">
                    <a:lumMod val="25000"/>
                  </a:schemeClr>
                </a:solidFill>
                <a:latin typeface="+mn-lt"/>
                <a:ea typeface="+mn-ea"/>
                <a:cs typeface="Arial" panose="020B0604020202020204" pitchFamily="34" charset="0"/>
              </a:rPr>
              <a:t>Speech + Speech: Speaker Separation</a:t>
            </a:r>
          </a:p>
          <a:p>
            <a:pPr marL="285750" indent="-285750" eaLnBrk="1" fontAlgn="auto" hangingPunct="1">
              <a:lnSpc>
                <a:spcPts val="2000"/>
              </a:lnSpc>
              <a:spcBef>
                <a:spcPts val="200"/>
              </a:spcBef>
              <a:spcAft>
                <a:spcPts val="0"/>
              </a:spcAft>
              <a:buClr>
                <a:srgbClr val="044875"/>
              </a:buClr>
              <a:buFont typeface="Wingdings" panose="05000000000000000000" pitchFamily="2" charset="2"/>
              <a:buChar char="Ø"/>
              <a:defRPr/>
            </a:pPr>
            <a:r>
              <a:rPr lang="en-US" altLang="zh-CN" sz="2400" dirty="0">
                <a:solidFill>
                  <a:schemeClr val="bg2">
                    <a:lumMod val="25000"/>
                  </a:schemeClr>
                </a:solidFill>
                <a:latin typeface="+mn-lt"/>
                <a:ea typeface="+mn-ea"/>
                <a:cs typeface="Arial" panose="020B0604020202020204" pitchFamily="34" charset="0"/>
              </a:rPr>
              <a:t>Reflection: Speech De-reverberation</a:t>
            </a:r>
          </a:p>
          <a:p>
            <a:pPr marL="285750" indent="-285750" eaLnBrk="1" fontAlgn="auto" hangingPunct="1">
              <a:lnSpc>
                <a:spcPts val="2000"/>
              </a:lnSpc>
              <a:spcBef>
                <a:spcPts val="0"/>
              </a:spcBef>
              <a:spcAft>
                <a:spcPts val="0"/>
              </a:spcAft>
              <a:buClr>
                <a:srgbClr val="044875"/>
              </a:buClr>
              <a:buFont typeface="Wingdings" panose="05000000000000000000" pitchFamily="2" charset="2"/>
              <a:buChar char="Ø"/>
              <a:defRPr/>
            </a:pPr>
            <a:endParaRPr lang="en-US" altLang="zh-CN"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Font typeface="Wingdings" panose="05000000000000000000" pitchFamily="2" charset="2"/>
              <a:buChar char="Ø"/>
              <a:defRPr/>
            </a:pPr>
            <a:endParaRPr lang="en-US" altLang="zh-CN"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Clr>
                <a:srgbClr val="044875"/>
              </a:buClr>
              <a:buFont typeface="Wingdings" panose="05000000000000000000" pitchFamily="2" charset="2"/>
              <a:buChar char="Ø"/>
              <a:defRPr/>
            </a:pPr>
            <a:r>
              <a:rPr lang="en-US" altLang="zh-CN" sz="2400" dirty="0">
                <a:solidFill>
                  <a:srgbClr val="E7E6E6">
                    <a:lumMod val="25000"/>
                  </a:srgbClr>
                </a:solidFill>
                <a:latin typeface="+mn-lt"/>
                <a:ea typeface="+mn-ea"/>
                <a:cs typeface="Arial" panose="020B0604020202020204" pitchFamily="34" charset="0"/>
              </a:rPr>
              <a:t>We need speech separation for robust automatic speech recognition </a:t>
            </a:r>
            <a:endParaRPr lang="en-US" altLang="zh-CN" sz="3200" dirty="0">
              <a:solidFill>
                <a:srgbClr val="E7E6E6">
                  <a:lumMod val="25000"/>
                </a:srgb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Font typeface="Wingdings" panose="05000000000000000000" pitchFamily="2" charset="2"/>
              <a:buChar char="Ø"/>
              <a:defRPr/>
            </a:pPr>
            <a:endParaRPr lang="en-US" altLang="zh-CN" sz="3200" dirty="0">
              <a:solidFill>
                <a:schemeClr val="bg2">
                  <a:lumMod val="25000"/>
                </a:schemeClr>
              </a:solidFill>
              <a:latin typeface="+mn-lt"/>
              <a:ea typeface="+mn-ea"/>
              <a:cs typeface="Arial" panose="020B0604020202020204" pitchFamily="34" charset="0"/>
            </a:endParaRPr>
          </a:p>
          <a:p>
            <a:pPr eaLnBrk="1" fontAlgn="auto" hangingPunct="1">
              <a:lnSpc>
                <a:spcPts val="2200"/>
              </a:lnSpc>
              <a:spcBef>
                <a:spcPts val="0"/>
              </a:spcBef>
              <a:spcAft>
                <a:spcPts val="0"/>
              </a:spcAft>
              <a:defRPr/>
            </a:pPr>
            <a:endParaRPr lang="en-US" altLang="zh-CN" sz="2400" dirty="0">
              <a:solidFill>
                <a:schemeClr val="bg1"/>
              </a:solidFill>
              <a:latin typeface="+mn-lt"/>
              <a:ea typeface="+mn-ea"/>
              <a:cs typeface="Arial" panose="020B0604020202020204" pitchFamily="34" charset="0"/>
            </a:endParaRPr>
          </a:p>
        </p:txBody>
      </p:sp>
      <p:sp>
        <p:nvSpPr>
          <p:cNvPr id="2" name="矩形 1"/>
          <p:cNvSpPr/>
          <p:nvPr/>
        </p:nvSpPr>
        <p:spPr>
          <a:xfrm>
            <a:off x="0" y="895269"/>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810000" y="895269"/>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a:grpSpLocks/>
          </p:cNvGrpSpPr>
          <p:nvPr/>
        </p:nvGrpSpPr>
        <p:grpSpPr bwMode="auto">
          <a:xfrm>
            <a:off x="550863" y="723819"/>
            <a:ext cx="3541712" cy="585788"/>
            <a:chOff x="551544" y="82976"/>
            <a:chExt cx="3540396" cy="584775"/>
          </a:xfrm>
        </p:grpSpPr>
        <p:sp>
          <p:nvSpPr>
            <p:cNvPr id="6170" name="文本框 4"/>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Hans" dirty="0">
                  <a:solidFill>
                    <a:srgbClr val="044875"/>
                  </a:solidFill>
                  <a:latin typeface="微软雅黑" pitchFamily="34" charset="-122"/>
                  <a:ea typeface="微软雅黑" pitchFamily="34" charset="-122"/>
                </a:rPr>
                <a:t>Background</a:t>
              </a:r>
              <a:endParaRPr lang="zh-CN" altLang="en-US" dirty="0">
                <a:solidFill>
                  <a:srgbClr val="044875"/>
                </a:solidFill>
                <a:latin typeface="微软雅黑" pitchFamily="34" charset="-122"/>
                <a:ea typeface="微软雅黑" pitchFamily="34" charset="-122"/>
              </a:endParaRPr>
            </a:p>
          </p:txBody>
        </p:sp>
        <p:sp>
          <p:nvSpPr>
            <p:cNvPr id="6" name="文本框 5"/>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4" name="直接连接符 73"/>
          <p:cNvCxnSpPr/>
          <p:nvPr/>
        </p:nvCxnSpPr>
        <p:spPr>
          <a:xfrm>
            <a:off x="912812" y="2643002"/>
            <a:ext cx="5380037" cy="0"/>
          </a:xfrm>
          <a:prstGeom prst="line">
            <a:avLst/>
          </a:prstGeom>
          <a:ln w="12700">
            <a:solidFill>
              <a:srgbClr val="044875"/>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912812" y="3948685"/>
            <a:ext cx="5380037" cy="0"/>
          </a:xfrm>
          <a:prstGeom prst="line">
            <a:avLst/>
          </a:prstGeom>
          <a:ln w="12700">
            <a:solidFill>
              <a:srgbClr val="044875"/>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F829E3E-C6F7-0E41-B518-D1F03E5C7787}"/>
              </a:ext>
            </a:extLst>
          </p:cNvPr>
          <p:cNvPicPr>
            <a:picLocks noChangeAspect="1"/>
          </p:cNvPicPr>
          <p:nvPr/>
        </p:nvPicPr>
        <p:blipFill>
          <a:blip r:embed="rId3"/>
          <a:stretch>
            <a:fillRect/>
          </a:stretch>
        </p:blipFill>
        <p:spPr>
          <a:xfrm>
            <a:off x="6971104" y="1618044"/>
            <a:ext cx="4416424" cy="3976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2</a:t>
            </a:r>
            <a:endParaRPr lang="zh-CN" altLang="en-US" sz="11500">
              <a:solidFill>
                <a:schemeClr val="bg1"/>
              </a:solidFill>
              <a:latin typeface="Impact" pitchFamily="34" charset="0"/>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Hans" sz="4800" b="1" dirty="0">
                <a:solidFill>
                  <a:schemeClr val="bg1"/>
                </a:solidFill>
                <a:latin typeface="微软雅黑" pitchFamily="34" charset="-122"/>
                <a:ea typeface="微软雅黑" pitchFamily="34" charset="-122"/>
              </a:rPr>
              <a:t>Related</a:t>
            </a:r>
            <a:r>
              <a:rPr lang="zh-Hans" altLang="en-US" sz="4800" b="1" dirty="0">
                <a:solidFill>
                  <a:schemeClr val="bg1"/>
                </a:solidFill>
                <a:latin typeface="微软雅黑" pitchFamily="34" charset="-122"/>
                <a:ea typeface="微软雅黑" pitchFamily="34" charset="-122"/>
              </a:rPr>
              <a:t> </a:t>
            </a:r>
            <a:r>
              <a:rPr lang="en-US" altLang="zh-Hans" sz="4800" b="1" dirty="0">
                <a:solidFill>
                  <a:schemeClr val="bg1"/>
                </a:solidFill>
                <a:latin typeface="微软雅黑" pitchFamily="34" charset="-122"/>
                <a:ea typeface="微软雅黑" pitchFamily="34" charset="-122"/>
              </a:rPr>
              <a:t>Work</a:t>
            </a:r>
            <a:endParaRPr lang="zh-CN" altLang="en-US" sz="4800" b="1"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3513138" y="254000"/>
            <a:ext cx="8678862"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a:grpSpLocks/>
          </p:cNvGrpSpPr>
          <p:nvPr/>
        </p:nvGrpSpPr>
        <p:grpSpPr bwMode="auto">
          <a:xfrm>
            <a:off x="550863" y="82550"/>
            <a:ext cx="3395662" cy="585788"/>
            <a:chOff x="551544" y="82976"/>
            <a:chExt cx="3395256" cy="584775"/>
          </a:xfrm>
        </p:grpSpPr>
        <p:sp>
          <p:nvSpPr>
            <p:cNvPr id="9293" name="文本框 12"/>
            <p:cNvSpPr txBox="1">
              <a:spLocks noChangeArrowheads="1"/>
            </p:cNvSpPr>
            <p:nvPr/>
          </p:nvSpPr>
          <p:spPr bwMode="auto">
            <a:xfrm>
              <a:off x="65496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dirty="0">
                  <a:solidFill>
                    <a:srgbClr val="044875"/>
                  </a:solidFill>
                  <a:latin typeface="微软雅黑" pitchFamily="34" charset="-122"/>
                  <a:ea typeface="微软雅黑" pitchFamily="34" charset="-122"/>
                </a:rPr>
                <a:t>R</a:t>
              </a:r>
              <a:r>
                <a:rPr lang="en-US" altLang="zh-Hans" dirty="0">
                  <a:solidFill>
                    <a:srgbClr val="044875"/>
                  </a:solidFill>
                  <a:latin typeface="微软雅黑" pitchFamily="34" charset="-122"/>
                  <a:ea typeface="微软雅黑" pitchFamily="34" charset="-122"/>
                </a:rPr>
                <a:t>elated</a:t>
              </a:r>
              <a:r>
                <a:rPr lang="zh-Hans" altLang="en-US" dirty="0">
                  <a:solidFill>
                    <a:srgbClr val="044875"/>
                  </a:solidFill>
                  <a:latin typeface="微软雅黑" pitchFamily="34" charset="-122"/>
                  <a:ea typeface="微软雅黑" pitchFamily="34" charset="-122"/>
                </a:rPr>
                <a:t> </a:t>
              </a:r>
              <a:r>
                <a:rPr lang="en-US" altLang="zh-Hans" dirty="0">
                  <a:solidFill>
                    <a:srgbClr val="044875"/>
                  </a:solidFill>
                  <a:latin typeface="微软雅黑" pitchFamily="34" charset="-122"/>
                  <a:ea typeface="微软雅黑" pitchFamily="34" charset="-122"/>
                </a:rPr>
                <a:t>Work</a:t>
              </a:r>
              <a:endParaRPr lang="zh-CN" altLang="en-US" dirty="0">
                <a:solidFill>
                  <a:srgbClr val="044875"/>
                </a:solidFill>
                <a:latin typeface="微软雅黑" pitchFamily="34" charset="-122"/>
                <a:ea typeface="微软雅黑" pitchFamily="34" charset="-122"/>
              </a:endParaRPr>
            </a:p>
          </p:txBody>
        </p:sp>
        <p:sp>
          <p:nvSpPr>
            <p:cNvPr id="14" name="文本框 13"/>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8" name="文本框 67"/>
          <p:cNvSpPr txBox="1"/>
          <p:nvPr/>
        </p:nvSpPr>
        <p:spPr bwMode="auto">
          <a:xfrm>
            <a:off x="787400" y="2584352"/>
            <a:ext cx="4672012" cy="970779"/>
          </a:xfrm>
          <a:prstGeom prst="rect">
            <a:avLst/>
          </a:prstGeom>
          <a:noFill/>
        </p:spPr>
        <p:txBody>
          <a:bodyPr wrap="square">
            <a:spAutoFit/>
          </a:bodyPr>
          <a:lstStyle/>
          <a:p>
            <a:pPr algn="just" eaLnBrk="1" fontAlgn="auto" hangingPunct="1">
              <a:lnSpc>
                <a:spcPts val="1700"/>
              </a:lnSpc>
              <a:spcBef>
                <a:spcPts val="0"/>
              </a:spcBef>
              <a:spcAft>
                <a:spcPts val="0"/>
              </a:spcAft>
              <a:defRPr/>
            </a:pP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Hershey et al. [2016] propose a method called deep clustering in which discriminatively- trained speech </a:t>
            </a:r>
            <a:r>
              <a:rPr lang="en-US" altLang="zh-CN" sz="1600" dirty="0" err="1">
                <a:solidFill>
                  <a:schemeClr val="bg2">
                    <a:lumMod val="25000"/>
                  </a:schemeClr>
                </a:solidFill>
                <a:latin typeface="微软雅黑 Light" panose="020B0502040204020203" pitchFamily="34" charset="-122"/>
                <a:ea typeface="+mn-ea"/>
                <a:cs typeface="Arial" panose="020B0604020202020204" pitchFamily="34" charset="0"/>
              </a:rPr>
              <a:t>embeddings</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 are used to cluster and separate the different sources. </a:t>
            </a:r>
          </a:p>
        </p:txBody>
      </p:sp>
      <p:grpSp>
        <p:nvGrpSpPr>
          <p:cNvPr id="3" name="组合 2"/>
          <p:cNvGrpSpPr>
            <a:grpSpLocks/>
          </p:cNvGrpSpPr>
          <p:nvPr/>
        </p:nvGrpSpPr>
        <p:grpSpPr bwMode="auto">
          <a:xfrm>
            <a:off x="238125" y="2030314"/>
            <a:ext cx="5729288" cy="1941513"/>
            <a:chOff x="238407" y="2600596"/>
            <a:chExt cx="5728511" cy="1940544"/>
          </a:xfrm>
        </p:grpSpPr>
        <p:grpSp>
          <p:nvGrpSpPr>
            <p:cNvPr id="9273" name="组合 4"/>
            <p:cNvGrpSpPr>
              <a:grpSpLocks/>
            </p:cNvGrpSpPr>
            <p:nvPr/>
          </p:nvGrpSpPr>
          <p:grpSpPr bwMode="auto">
            <a:xfrm>
              <a:off x="238407" y="2600596"/>
              <a:ext cx="5724700" cy="1940544"/>
              <a:chOff x="238407" y="2600596"/>
              <a:chExt cx="5724700" cy="1940544"/>
            </a:xfrm>
          </p:grpSpPr>
          <p:sp>
            <p:nvSpPr>
              <p:cNvPr id="66" name="矩形 65"/>
              <p:cNvSpPr/>
              <p:nvPr/>
            </p:nvSpPr>
            <p:spPr>
              <a:xfrm>
                <a:off x="238407" y="2830669"/>
                <a:ext cx="5712639" cy="1521652"/>
              </a:xfrm>
              <a:prstGeom prst="rect">
                <a:avLst/>
              </a:prstGeom>
              <a:noFill/>
              <a:ln w="1905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7" name="文本框 66"/>
              <p:cNvSpPr txBox="1"/>
              <p:nvPr/>
            </p:nvSpPr>
            <p:spPr>
              <a:xfrm>
                <a:off x="901089" y="2600596"/>
                <a:ext cx="2245759" cy="461665"/>
              </a:xfrm>
              <a:prstGeom prst="rect">
                <a:avLst/>
              </a:prstGeom>
              <a:blipFill>
                <a:blip r:embed="rId3"/>
                <a:stretch>
                  <a:fillRect t="-45000"/>
                </a:stretch>
              </a:blipFill>
            </p:spPr>
            <p:txBody>
              <a:bodyPr wrap="square">
                <a:spAutoFit/>
              </a:bodyPr>
              <a:lstStyle/>
              <a:p>
                <a:pPr eaLnBrk="1" fontAlgn="auto" hangingPunct="1">
                  <a:spcBef>
                    <a:spcPts val="0"/>
                  </a:spcBef>
                  <a:spcAft>
                    <a:spcPts val="0"/>
                  </a:spcAft>
                  <a:defRPr/>
                </a:pPr>
                <a:r>
                  <a:rPr lang="en-US" altLang="zh-CN" sz="2400" dirty="0">
                    <a:solidFill>
                      <a:srgbClr val="044875"/>
                    </a:solidFill>
                    <a:latin typeface="+mn-lt"/>
                    <a:ea typeface="+mn-ea"/>
                  </a:rPr>
                  <a:t>D</a:t>
                </a:r>
                <a:r>
                  <a:rPr lang="en-US" altLang="zh-Hans" sz="2400" dirty="0">
                    <a:solidFill>
                      <a:srgbClr val="044875"/>
                    </a:solidFill>
                    <a:latin typeface="+mn-lt"/>
                    <a:ea typeface="+mn-ea"/>
                  </a:rPr>
                  <a:t>eep</a:t>
                </a:r>
                <a:r>
                  <a:rPr lang="zh-Hans" altLang="en-US" sz="2400" dirty="0">
                    <a:solidFill>
                      <a:srgbClr val="044875"/>
                    </a:solidFill>
                    <a:latin typeface="+mn-lt"/>
                    <a:ea typeface="+mn-ea"/>
                  </a:rPr>
                  <a:t> </a:t>
                </a:r>
                <a:r>
                  <a:rPr lang="en-US" altLang="zh-Hans" sz="2400" dirty="0">
                    <a:solidFill>
                      <a:srgbClr val="044875"/>
                    </a:solidFill>
                    <a:latin typeface="+mn-lt"/>
                    <a:ea typeface="+mn-ea"/>
                  </a:rPr>
                  <a:t>Clustering</a:t>
                </a:r>
                <a:endParaRPr lang="zh-CN" altLang="en-US" sz="2400" dirty="0">
                  <a:solidFill>
                    <a:srgbClr val="044875"/>
                  </a:solidFill>
                  <a:latin typeface="+mn-lt"/>
                  <a:ea typeface="+mn-ea"/>
                </a:endParaRPr>
              </a:p>
            </p:txBody>
          </p:sp>
          <p:sp>
            <p:nvSpPr>
              <p:cNvPr id="69" name="矩形 68"/>
              <p:cNvSpPr/>
              <p:nvPr/>
            </p:nvSpPr>
            <p:spPr>
              <a:xfrm>
                <a:off x="586023" y="2614877"/>
                <a:ext cx="171427" cy="461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280" name="组合 82"/>
              <p:cNvGrpSpPr>
                <a:grpSpLocks/>
              </p:cNvGrpSpPr>
              <p:nvPr/>
            </p:nvGrpSpPr>
            <p:grpSpPr bwMode="auto">
              <a:xfrm>
                <a:off x="5349240" y="3935602"/>
                <a:ext cx="613867" cy="605538"/>
                <a:chOff x="5502097" y="2295716"/>
                <a:chExt cx="461010" cy="454755"/>
              </a:xfrm>
            </p:grpSpPr>
            <p:sp>
              <p:nvSpPr>
                <p:cNvPr id="85" name="矩形 84"/>
                <p:cNvSpPr/>
                <p:nvPr/>
              </p:nvSpPr>
              <p:spPr>
                <a:xfrm>
                  <a:off x="5594053" y="2381073"/>
                  <a:ext cx="369533" cy="36939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6" name="矩形 85"/>
                <p:cNvSpPr/>
                <p:nvPr/>
              </p:nvSpPr>
              <p:spPr>
                <a:xfrm>
                  <a:off x="5502265" y="2295277"/>
                  <a:ext cx="255097" cy="2550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9274" name="文本框 83"/>
            <p:cNvSpPr txBox="1">
              <a:spLocks noChangeArrowheads="1"/>
            </p:cNvSpPr>
            <p:nvPr/>
          </p:nvSpPr>
          <p:spPr bwMode="auto">
            <a:xfrm>
              <a:off x="5488594" y="4074931"/>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000" dirty="0">
                  <a:solidFill>
                    <a:schemeClr val="bg1"/>
                  </a:solidFill>
                  <a:latin typeface="Impact" pitchFamily="34" charset="0"/>
                </a:rPr>
                <a:t>0</a:t>
              </a:r>
              <a:r>
                <a:rPr lang="en-US" altLang="zh-Hans" sz="2000" dirty="0">
                  <a:solidFill>
                    <a:schemeClr val="bg1"/>
                  </a:solidFill>
                  <a:latin typeface="Impact" pitchFamily="34" charset="0"/>
                </a:rPr>
                <a:t>1</a:t>
              </a:r>
              <a:endParaRPr lang="zh-CN" altLang="en-US" sz="2000" dirty="0">
                <a:solidFill>
                  <a:schemeClr val="bg1"/>
                </a:solidFill>
                <a:latin typeface="Impact" pitchFamily="34" charset="0"/>
              </a:endParaRPr>
            </a:p>
          </p:txBody>
        </p:sp>
      </p:grpSp>
      <p:sp>
        <p:nvSpPr>
          <p:cNvPr id="73" name="文本框 72"/>
          <p:cNvSpPr txBox="1"/>
          <p:nvPr/>
        </p:nvSpPr>
        <p:spPr bwMode="auto">
          <a:xfrm>
            <a:off x="787400" y="4417914"/>
            <a:ext cx="4562475" cy="746358"/>
          </a:xfrm>
          <a:prstGeom prst="rect">
            <a:avLst/>
          </a:prstGeom>
          <a:noFill/>
        </p:spPr>
        <p:txBody>
          <a:bodyPr wrap="square">
            <a:spAutoFit/>
          </a:bodyPr>
          <a:lstStyle/>
          <a:p>
            <a:pPr algn="just" eaLnBrk="1" fontAlgn="auto" hangingPunct="1">
              <a:lnSpc>
                <a:spcPts val="1700"/>
              </a:lnSpc>
              <a:spcBef>
                <a:spcPts val="0"/>
              </a:spcBef>
              <a:spcAft>
                <a:spcPts val="0"/>
              </a:spcAft>
              <a:defRPr/>
            </a:pP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Yu et al. [2017] introduced methods which successfully use a permutation invariant loss function to train a DNN. </a:t>
            </a:r>
          </a:p>
        </p:txBody>
      </p:sp>
      <p:grpSp>
        <p:nvGrpSpPr>
          <p:cNvPr id="18" name="组合 17"/>
          <p:cNvGrpSpPr>
            <a:grpSpLocks/>
          </p:cNvGrpSpPr>
          <p:nvPr/>
        </p:nvGrpSpPr>
        <p:grpSpPr bwMode="auto">
          <a:xfrm>
            <a:off x="238125" y="3863877"/>
            <a:ext cx="5729288" cy="1938337"/>
            <a:chOff x="238407" y="4434080"/>
            <a:chExt cx="5728511" cy="1937907"/>
          </a:xfrm>
        </p:grpSpPr>
        <p:grpSp>
          <p:nvGrpSpPr>
            <p:cNvPr id="9263" name="组合 5"/>
            <p:cNvGrpSpPr>
              <a:grpSpLocks/>
            </p:cNvGrpSpPr>
            <p:nvPr/>
          </p:nvGrpSpPr>
          <p:grpSpPr bwMode="auto">
            <a:xfrm>
              <a:off x="238407" y="4434080"/>
              <a:ext cx="5724700" cy="1937907"/>
              <a:chOff x="238407" y="4434080"/>
              <a:chExt cx="5724700" cy="1937907"/>
            </a:xfrm>
          </p:grpSpPr>
          <p:sp>
            <p:nvSpPr>
              <p:cNvPr id="71" name="矩形 70"/>
              <p:cNvSpPr/>
              <p:nvPr/>
            </p:nvSpPr>
            <p:spPr>
              <a:xfrm>
                <a:off x="238407" y="4664216"/>
                <a:ext cx="572374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2" name="文本框 71"/>
              <p:cNvSpPr txBox="1"/>
              <p:nvPr/>
            </p:nvSpPr>
            <p:spPr>
              <a:xfrm>
                <a:off x="901089" y="4434080"/>
                <a:ext cx="3045215" cy="461563"/>
              </a:xfrm>
              <a:prstGeom prst="rect">
                <a:avLst/>
              </a:prstGeom>
              <a:blipFill>
                <a:blip r:embed="rId3"/>
                <a:stretch>
                  <a:fillRect t="-45000"/>
                </a:stretch>
              </a:blipFill>
            </p:spPr>
            <p:txBody>
              <a:bodyPr wrap="square">
                <a:spAutoFit/>
              </a:bodyPr>
              <a:lstStyle/>
              <a:p>
                <a:pPr eaLnBrk="1" fontAlgn="auto" hangingPunct="1">
                  <a:spcBef>
                    <a:spcPts val="0"/>
                  </a:spcBef>
                  <a:spcAft>
                    <a:spcPts val="0"/>
                  </a:spcAft>
                  <a:defRPr/>
                </a:pPr>
                <a:r>
                  <a:rPr lang="en-US" altLang="zh-Hans" sz="2400" dirty="0">
                    <a:solidFill>
                      <a:schemeClr val="bg2">
                        <a:lumMod val="25000"/>
                      </a:schemeClr>
                    </a:solidFill>
                    <a:latin typeface="+mn-lt"/>
                    <a:ea typeface="+mn-ea"/>
                  </a:rPr>
                  <a:t>Permutation</a:t>
                </a:r>
                <a:r>
                  <a:rPr lang="zh-Hans" altLang="en-US" sz="2400" dirty="0">
                    <a:solidFill>
                      <a:schemeClr val="bg2">
                        <a:lumMod val="25000"/>
                      </a:schemeClr>
                    </a:solidFill>
                    <a:latin typeface="+mn-lt"/>
                    <a:ea typeface="+mn-ea"/>
                  </a:rPr>
                  <a:t>  </a:t>
                </a:r>
                <a:r>
                  <a:rPr lang="en-US" altLang="zh-Hans" sz="2400" dirty="0">
                    <a:solidFill>
                      <a:schemeClr val="bg2">
                        <a:lumMod val="25000"/>
                      </a:schemeClr>
                    </a:solidFill>
                    <a:latin typeface="+mn-lt"/>
                    <a:ea typeface="+mn-ea"/>
                  </a:rPr>
                  <a:t>Invariant</a:t>
                </a:r>
                <a:endParaRPr lang="zh-CN" altLang="en-US" sz="2400" dirty="0">
                  <a:solidFill>
                    <a:schemeClr val="bg2">
                      <a:lumMod val="25000"/>
                    </a:schemeClr>
                  </a:solidFill>
                  <a:latin typeface="+mn-lt"/>
                  <a:ea typeface="+mn-ea"/>
                </a:endParaRPr>
              </a:p>
            </p:txBody>
          </p:sp>
          <p:sp>
            <p:nvSpPr>
              <p:cNvPr id="74" name="矩形 73"/>
              <p:cNvSpPr/>
              <p:nvPr/>
            </p:nvSpPr>
            <p:spPr>
              <a:xfrm>
                <a:off x="586023" y="4448364"/>
                <a:ext cx="171427"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270" name="组合 87"/>
              <p:cNvGrpSpPr>
                <a:grpSpLocks/>
              </p:cNvGrpSpPr>
              <p:nvPr/>
            </p:nvGrpSpPr>
            <p:grpSpPr bwMode="auto">
              <a:xfrm>
                <a:off x="5349240" y="5766449"/>
                <a:ext cx="613867" cy="605538"/>
                <a:chOff x="5502097" y="2295716"/>
                <a:chExt cx="461010" cy="454755"/>
              </a:xfrm>
            </p:grpSpPr>
            <p:sp>
              <p:nvSpPr>
                <p:cNvPr id="90" name="矩形 89"/>
                <p:cNvSpPr/>
                <p:nvPr/>
              </p:nvSpPr>
              <p:spPr>
                <a:xfrm>
                  <a:off x="5594053" y="2380970"/>
                  <a:ext cx="369533" cy="36950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1" name="矩形 90"/>
                <p:cNvSpPr/>
                <p:nvPr/>
              </p:nvSpPr>
              <p:spPr>
                <a:xfrm>
                  <a:off x="5502265" y="2295151"/>
                  <a:ext cx="255097" cy="25507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9264" name="文本框 88"/>
            <p:cNvSpPr txBox="1">
              <a:spLocks noChangeArrowheads="1"/>
            </p:cNvSpPr>
            <p:nvPr/>
          </p:nvSpPr>
          <p:spPr bwMode="auto">
            <a:xfrm>
              <a:off x="5488594" y="5905778"/>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000" dirty="0">
                  <a:solidFill>
                    <a:schemeClr val="bg1"/>
                  </a:solidFill>
                  <a:latin typeface="Impact" pitchFamily="34" charset="0"/>
                </a:rPr>
                <a:t>0</a:t>
              </a:r>
              <a:r>
                <a:rPr lang="en-US" altLang="zh-Hans" sz="2000" dirty="0">
                  <a:solidFill>
                    <a:schemeClr val="bg1"/>
                  </a:solidFill>
                  <a:latin typeface="Impact" pitchFamily="34" charset="0"/>
                </a:rPr>
                <a:t>2</a:t>
              </a:r>
              <a:endParaRPr lang="zh-CN" altLang="en-US" sz="2000" dirty="0">
                <a:solidFill>
                  <a:schemeClr val="bg1"/>
                </a:solidFill>
                <a:latin typeface="Impact" pitchFamily="34" charset="0"/>
              </a:endParaRPr>
            </a:p>
          </p:txBody>
        </p:sp>
      </p:grpSp>
      <p:sp>
        <p:nvSpPr>
          <p:cNvPr id="50" name="文本框 49"/>
          <p:cNvSpPr txBox="1"/>
          <p:nvPr/>
        </p:nvSpPr>
        <p:spPr bwMode="auto">
          <a:xfrm>
            <a:off x="6686568" y="2478161"/>
            <a:ext cx="4919663" cy="1182375"/>
          </a:xfrm>
          <a:prstGeom prst="rect">
            <a:avLst/>
          </a:prstGeom>
          <a:noFill/>
        </p:spPr>
        <p:txBody>
          <a:bodyPr wrap="square">
            <a:spAutoFit/>
          </a:bodyPr>
          <a:lstStyle/>
          <a:p>
            <a:pPr algn="just" eaLnBrk="1" fontAlgn="auto" hangingPunct="1">
              <a:lnSpc>
                <a:spcPts val="1700"/>
              </a:lnSpc>
              <a:spcBef>
                <a:spcPts val="0"/>
              </a:spcBef>
              <a:spcAft>
                <a:spcPts val="0"/>
              </a:spcAft>
              <a:defRPr/>
            </a:pP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Casanovas et al. [2010] perform AV source separation using sparse representations, which is limited due to dependence on active-alone regions to learn source characteristics, and the assumption that all the audio sources are seen on-screen. </a:t>
            </a:r>
          </a:p>
        </p:txBody>
      </p:sp>
      <p:grpSp>
        <p:nvGrpSpPr>
          <p:cNvPr id="8" name="组合 7"/>
          <p:cNvGrpSpPr>
            <a:grpSpLocks/>
          </p:cNvGrpSpPr>
          <p:nvPr/>
        </p:nvGrpSpPr>
        <p:grpSpPr bwMode="auto">
          <a:xfrm>
            <a:off x="6224589" y="2030314"/>
            <a:ext cx="5727700" cy="1941513"/>
            <a:chOff x="6224731" y="2600596"/>
            <a:chExt cx="5727203" cy="1940544"/>
          </a:xfrm>
        </p:grpSpPr>
        <p:sp>
          <p:nvSpPr>
            <p:cNvPr id="48" name="矩形 47"/>
            <p:cNvSpPr/>
            <p:nvPr/>
          </p:nvSpPr>
          <p:spPr>
            <a:xfrm>
              <a:off x="6224731" y="2830669"/>
              <a:ext cx="5711329" cy="1521652"/>
            </a:xfrm>
            <a:prstGeom prst="rect">
              <a:avLst/>
            </a:prstGeom>
            <a:noFill/>
            <a:ln w="1905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p:cNvSpPr txBox="1"/>
            <p:nvPr/>
          </p:nvSpPr>
          <p:spPr>
            <a:xfrm>
              <a:off x="6887772" y="2600596"/>
              <a:ext cx="3281019" cy="461665"/>
            </a:xfrm>
            <a:prstGeom prst="rect">
              <a:avLst/>
            </a:prstGeom>
            <a:blipFill>
              <a:blip r:embed="rId3"/>
              <a:stretch>
                <a:fillRect t="-45000"/>
              </a:stretch>
            </a:blipFill>
          </p:spPr>
          <p:txBody>
            <a:bodyPr wrap="square">
              <a:spAutoFit/>
            </a:bodyPr>
            <a:lstStyle/>
            <a:p>
              <a:pPr eaLnBrk="1" fontAlgn="auto" hangingPunct="1">
                <a:spcBef>
                  <a:spcPts val="0"/>
                </a:spcBef>
                <a:spcAft>
                  <a:spcPts val="0"/>
                </a:spcAft>
                <a:defRPr/>
              </a:pPr>
              <a:r>
                <a:rPr lang="en-US" altLang="zh-Hans" sz="2400" dirty="0">
                  <a:solidFill>
                    <a:srgbClr val="044875"/>
                  </a:solidFill>
                  <a:latin typeface="+mn-lt"/>
                  <a:ea typeface="+mn-ea"/>
                </a:rPr>
                <a:t>Sparse</a:t>
              </a:r>
              <a:r>
                <a:rPr lang="zh-Hans" altLang="en-US" sz="2400" dirty="0">
                  <a:solidFill>
                    <a:srgbClr val="044875"/>
                  </a:solidFill>
                  <a:latin typeface="+mn-lt"/>
                  <a:ea typeface="+mn-ea"/>
                </a:rPr>
                <a:t> </a:t>
              </a:r>
              <a:r>
                <a:rPr lang="en-US" altLang="zh-Hans" sz="2400" dirty="0">
                  <a:solidFill>
                    <a:srgbClr val="044875"/>
                  </a:solidFill>
                  <a:latin typeface="+mn-lt"/>
                  <a:ea typeface="+mn-ea"/>
                </a:rPr>
                <a:t>Representations</a:t>
              </a:r>
              <a:endParaRPr lang="zh-CN" altLang="en-US" sz="2400" dirty="0">
                <a:solidFill>
                  <a:srgbClr val="044875"/>
                </a:solidFill>
                <a:latin typeface="+mn-lt"/>
                <a:ea typeface="+mn-ea"/>
              </a:endParaRPr>
            </a:p>
          </p:txBody>
        </p:sp>
        <p:sp>
          <p:nvSpPr>
            <p:cNvPr id="51" name="矩形 50"/>
            <p:cNvSpPr/>
            <p:nvPr/>
          </p:nvSpPr>
          <p:spPr>
            <a:xfrm>
              <a:off x="6572363" y="2614877"/>
              <a:ext cx="171435" cy="461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250" name="组合 100"/>
            <p:cNvGrpSpPr>
              <a:grpSpLocks/>
            </p:cNvGrpSpPr>
            <p:nvPr/>
          </p:nvGrpSpPr>
          <p:grpSpPr bwMode="auto">
            <a:xfrm>
              <a:off x="11334256" y="3935602"/>
              <a:ext cx="613867" cy="605538"/>
              <a:chOff x="5502097" y="2295716"/>
              <a:chExt cx="461010" cy="454755"/>
            </a:xfrm>
          </p:grpSpPr>
          <p:sp>
            <p:nvSpPr>
              <p:cNvPr id="103" name="矩形 102"/>
              <p:cNvSpPr/>
              <p:nvPr/>
            </p:nvSpPr>
            <p:spPr>
              <a:xfrm>
                <a:off x="5594035" y="2381073"/>
                <a:ext cx="369551" cy="36939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矩形 103"/>
              <p:cNvSpPr/>
              <p:nvPr/>
            </p:nvSpPr>
            <p:spPr>
              <a:xfrm>
                <a:off x="5502243" y="2295277"/>
                <a:ext cx="255109" cy="2550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251" name="文本框 101"/>
            <p:cNvSpPr txBox="1">
              <a:spLocks noChangeArrowheads="1"/>
            </p:cNvSpPr>
            <p:nvPr/>
          </p:nvSpPr>
          <p:spPr bwMode="auto">
            <a:xfrm>
              <a:off x="11473610" y="4074931"/>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000" dirty="0">
                  <a:solidFill>
                    <a:schemeClr val="bg1"/>
                  </a:solidFill>
                  <a:latin typeface="Impact" pitchFamily="34" charset="0"/>
                </a:rPr>
                <a:t>0</a:t>
              </a:r>
              <a:r>
                <a:rPr lang="en-US" altLang="zh-Hans" sz="2000" dirty="0">
                  <a:solidFill>
                    <a:schemeClr val="bg1"/>
                  </a:solidFill>
                  <a:latin typeface="Impact" pitchFamily="34" charset="0"/>
                </a:rPr>
                <a:t>1</a:t>
              </a:r>
              <a:endParaRPr lang="zh-CN" altLang="en-US" sz="2000" dirty="0">
                <a:solidFill>
                  <a:schemeClr val="bg1"/>
                </a:solidFill>
                <a:latin typeface="Impact" pitchFamily="34" charset="0"/>
              </a:endParaRPr>
            </a:p>
          </p:txBody>
        </p:sp>
      </p:grpSp>
      <p:sp>
        <p:nvSpPr>
          <p:cNvPr id="55" name="文本框 54"/>
          <p:cNvSpPr txBox="1"/>
          <p:nvPr/>
        </p:nvSpPr>
        <p:spPr bwMode="auto">
          <a:xfrm>
            <a:off x="6724137" y="4359101"/>
            <a:ext cx="4882094" cy="970779"/>
          </a:xfrm>
          <a:prstGeom prst="rect">
            <a:avLst/>
          </a:prstGeom>
          <a:noFill/>
        </p:spPr>
        <p:txBody>
          <a:bodyPr wrap="square">
            <a:spAutoFit/>
          </a:bodyPr>
          <a:lstStyle/>
          <a:p>
            <a:pPr algn="just" eaLnBrk="1" fontAlgn="auto" hangingPunct="1">
              <a:lnSpc>
                <a:spcPts val="1700"/>
              </a:lnSpc>
              <a:spcBef>
                <a:spcPts val="0"/>
              </a:spcBef>
              <a:spcAft>
                <a:spcPts val="0"/>
              </a:spcAft>
              <a:defRPr/>
            </a:pPr>
            <a:r>
              <a:rPr lang="en-US" altLang="zh-CN" sz="1600" dirty="0" err="1">
                <a:solidFill>
                  <a:schemeClr val="bg2">
                    <a:lumMod val="25000"/>
                  </a:schemeClr>
                </a:solidFill>
                <a:latin typeface="微软雅黑 Light" panose="020B0502040204020203" pitchFamily="34" charset="-122"/>
                <a:ea typeface="+mn-ea"/>
                <a:cs typeface="Arial" panose="020B0604020202020204" pitchFamily="34" charset="0"/>
              </a:rPr>
              <a:t>Hou</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 et al. [2018] propose a multi-task CNN-based model which outputs a </a:t>
            </a:r>
            <a:r>
              <a:rPr lang="en-US" altLang="zh-CN" sz="1600" dirty="0" err="1">
                <a:solidFill>
                  <a:schemeClr val="bg2">
                    <a:lumMod val="25000"/>
                  </a:schemeClr>
                </a:solidFill>
                <a:latin typeface="微软雅黑 Light" panose="020B0502040204020203" pitchFamily="34" charset="-122"/>
                <a:ea typeface="+mn-ea"/>
                <a:cs typeface="Arial" panose="020B0604020202020204" pitchFamily="34" charset="0"/>
              </a:rPr>
              <a:t>denoised</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 speech spectrogram as well a reconstruction of the input mouth region. </a:t>
            </a:r>
          </a:p>
        </p:txBody>
      </p:sp>
      <p:grpSp>
        <p:nvGrpSpPr>
          <p:cNvPr id="9" name="组合 8"/>
          <p:cNvGrpSpPr>
            <a:grpSpLocks/>
          </p:cNvGrpSpPr>
          <p:nvPr/>
        </p:nvGrpSpPr>
        <p:grpSpPr bwMode="auto">
          <a:xfrm>
            <a:off x="6224589" y="3863877"/>
            <a:ext cx="5727700" cy="1938337"/>
            <a:chOff x="6224731" y="4434080"/>
            <a:chExt cx="5727203" cy="1937907"/>
          </a:xfrm>
        </p:grpSpPr>
        <p:sp>
          <p:nvSpPr>
            <p:cNvPr id="53" name="矩形 52"/>
            <p:cNvSpPr/>
            <p:nvPr/>
          </p:nvSpPr>
          <p:spPr>
            <a:xfrm>
              <a:off x="6224731" y="4664216"/>
              <a:ext cx="571132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文本框 53"/>
            <p:cNvSpPr txBox="1"/>
            <p:nvPr/>
          </p:nvSpPr>
          <p:spPr>
            <a:xfrm>
              <a:off x="6887772" y="4434080"/>
              <a:ext cx="3787921" cy="461563"/>
            </a:xfrm>
            <a:prstGeom prst="rect">
              <a:avLst/>
            </a:prstGeom>
            <a:blipFill>
              <a:blip r:embed="rId3"/>
              <a:stretch>
                <a:fillRect t="-45000"/>
              </a:stretch>
            </a:blipFill>
          </p:spPr>
          <p:txBody>
            <a:bodyPr wrap="square">
              <a:spAutoFit/>
            </a:bodyPr>
            <a:lstStyle/>
            <a:p>
              <a:pPr eaLnBrk="1" fontAlgn="auto" hangingPunct="1">
                <a:spcBef>
                  <a:spcPts val="0"/>
                </a:spcBef>
                <a:spcAft>
                  <a:spcPts val="0"/>
                </a:spcAft>
                <a:defRPr/>
              </a:pPr>
              <a:r>
                <a:rPr lang="en-US" altLang="zh-CN" sz="2400" dirty="0">
                  <a:solidFill>
                    <a:schemeClr val="bg2">
                      <a:lumMod val="25000"/>
                    </a:schemeClr>
                  </a:solidFill>
                  <a:latin typeface="+mn-lt"/>
                  <a:ea typeface="+mn-ea"/>
                </a:rPr>
                <a:t>M</a:t>
              </a:r>
              <a:r>
                <a:rPr lang="en-US" altLang="zh-Hans" sz="2400" dirty="0">
                  <a:solidFill>
                    <a:schemeClr val="bg2">
                      <a:lumMod val="25000"/>
                    </a:schemeClr>
                  </a:solidFill>
                  <a:latin typeface="+mn-lt"/>
                  <a:ea typeface="+mn-ea"/>
                </a:rPr>
                <a:t>ulti-task</a:t>
              </a:r>
              <a:r>
                <a:rPr lang="zh-Hans" altLang="en-US" sz="2400" dirty="0">
                  <a:solidFill>
                    <a:schemeClr val="bg2">
                      <a:lumMod val="25000"/>
                    </a:schemeClr>
                  </a:solidFill>
                  <a:latin typeface="+mn-lt"/>
                  <a:ea typeface="+mn-ea"/>
                </a:rPr>
                <a:t> </a:t>
              </a:r>
              <a:r>
                <a:rPr lang="en-US" altLang="zh-Hans" sz="2400" dirty="0">
                  <a:solidFill>
                    <a:schemeClr val="bg2">
                      <a:lumMod val="25000"/>
                    </a:schemeClr>
                  </a:solidFill>
                  <a:latin typeface="+mn-lt"/>
                  <a:ea typeface="+mn-ea"/>
                </a:rPr>
                <a:t>CNN-based</a:t>
              </a:r>
              <a:r>
                <a:rPr lang="zh-Hans" altLang="en-US" sz="2400" dirty="0">
                  <a:solidFill>
                    <a:schemeClr val="bg2">
                      <a:lumMod val="25000"/>
                    </a:schemeClr>
                  </a:solidFill>
                  <a:latin typeface="+mn-lt"/>
                  <a:ea typeface="+mn-ea"/>
                </a:rPr>
                <a:t> </a:t>
              </a:r>
              <a:r>
                <a:rPr lang="en-US" altLang="zh-Hans" sz="2400" dirty="0">
                  <a:solidFill>
                    <a:schemeClr val="bg2">
                      <a:lumMod val="25000"/>
                    </a:schemeClr>
                  </a:solidFill>
                  <a:latin typeface="+mn-lt"/>
                  <a:ea typeface="+mn-ea"/>
                </a:rPr>
                <a:t>Model</a:t>
              </a:r>
              <a:endParaRPr lang="zh-CN" altLang="en-US" sz="2400" dirty="0">
                <a:solidFill>
                  <a:schemeClr val="bg2">
                    <a:lumMod val="25000"/>
                  </a:schemeClr>
                </a:solidFill>
                <a:latin typeface="+mn-lt"/>
                <a:ea typeface="+mn-ea"/>
              </a:endParaRPr>
            </a:p>
          </p:txBody>
        </p:sp>
        <p:sp>
          <p:nvSpPr>
            <p:cNvPr id="56" name="矩形 55"/>
            <p:cNvSpPr/>
            <p:nvPr/>
          </p:nvSpPr>
          <p:spPr>
            <a:xfrm>
              <a:off x="6572363" y="4448364"/>
              <a:ext cx="171435"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241" name="组合 96"/>
            <p:cNvGrpSpPr>
              <a:grpSpLocks/>
            </p:cNvGrpSpPr>
            <p:nvPr/>
          </p:nvGrpSpPr>
          <p:grpSpPr bwMode="auto">
            <a:xfrm>
              <a:off x="11334256" y="5766449"/>
              <a:ext cx="613867" cy="605538"/>
              <a:chOff x="5502097" y="2295716"/>
              <a:chExt cx="461010" cy="454755"/>
            </a:xfrm>
          </p:grpSpPr>
          <p:sp>
            <p:nvSpPr>
              <p:cNvPr id="99" name="矩形 98"/>
              <p:cNvSpPr/>
              <p:nvPr/>
            </p:nvSpPr>
            <p:spPr>
              <a:xfrm>
                <a:off x="5594035" y="2380970"/>
                <a:ext cx="369551" cy="36950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矩形 99"/>
              <p:cNvSpPr/>
              <p:nvPr/>
            </p:nvSpPr>
            <p:spPr>
              <a:xfrm>
                <a:off x="5502243" y="2295151"/>
                <a:ext cx="255109" cy="25507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242" name="文本框 97"/>
            <p:cNvSpPr txBox="1">
              <a:spLocks noChangeArrowheads="1"/>
            </p:cNvSpPr>
            <p:nvPr/>
          </p:nvSpPr>
          <p:spPr bwMode="auto">
            <a:xfrm>
              <a:off x="11473610" y="5905778"/>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000" dirty="0">
                  <a:solidFill>
                    <a:schemeClr val="bg1"/>
                  </a:solidFill>
                  <a:latin typeface="Impact" pitchFamily="34" charset="0"/>
                </a:rPr>
                <a:t>0</a:t>
              </a:r>
              <a:r>
                <a:rPr lang="en-US" altLang="zh-Hans" sz="2000" dirty="0">
                  <a:solidFill>
                    <a:schemeClr val="bg1"/>
                  </a:solidFill>
                  <a:latin typeface="Impact" pitchFamily="34" charset="0"/>
                </a:rPr>
                <a:t>2</a:t>
              </a:r>
              <a:endParaRPr lang="zh-CN" altLang="en-US" sz="2000" dirty="0">
                <a:solidFill>
                  <a:schemeClr val="bg1"/>
                </a:solidFill>
                <a:latin typeface="Impact" pitchFamily="34" charset="0"/>
              </a:endParaRPr>
            </a:p>
          </p:txBody>
        </p:sp>
      </p:grpSp>
      <p:sp>
        <p:nvSpPr>
          <p:cNvPr id="70" name="矩形 69">
            <a:extLst>
              <a:ext uri="{FF2B5EF4-FFF2-40B4-BE49-F238E27FC236}">
                <a16:creationId xmlns:a16="http://schemas.microsoft.com/office/drawing/2014/main" id="{6B390E3C-111C-C241-938C-BD9F2088FDF3}"/>
              </a:ext>
            </a:extLst>
          </p:cNvPr>
          <p:cNvSpPr/>
          <p:nvPr/>
        </p:nvSpPr>
        <p:spPr bwMode="auto">
          <a:xfrm>
            <a:off x="238125" y="1005400"/>
            <a:ext cx="5713413"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5" name="文本框 2">
            <a:extLst>
              <a:ext uri="{FF2B5EF4-FFF2-40B4-BE49-F238E27FC236}">
                <a16:creationId xmlns:a16="http://schemas.microsoft.com/office/drawing/2014/main" id="{E204F891-FC4F-9340-8C4A-7CC82C7D2C19}"/>
              </a:ext>
            </a:extLst>
          </p:cNvPr>
          <p:cNvSpPr txBox="1">
            <a:spLocks noChangeArrowheads="1"/>
          </p:cNvSpPr>
          <p:nvPr/>
        </p:nvSpPr>
        <p:spPr bwMode="auto">
          <a:xfrm>
            <a:off x="363896" y="1126992"/>
            <a:ext cx="5227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sz="2400" dirty="0">
                <a:solidFill>
                  <a:schemeClr val="bg1"/>
                </a:solidFill>
              </a:rPr>
              <a:t>Label</a:t>
            </a:r>
            <a:r>
              <a:rPr lang="zh-Hans" altLang="en-US" sz="2400" dirty="0">
                <a:solidFill>
                  <a:schemeClr val="bg1"/>
                </a:solidFill>
              </a:rPr>
              <a:t> </a:t>
            </a:r>
            <a:r>
              <a:rPr lang="en-US" altLang="zh-Hans" sz="2400" dirty="0">
                <a:solidFill>
                  <a:schemeClr val="bg1"/>
                </a:solidFill>
              </a:rPr>
              <a:t>Permutation</a:t>
            </a:r>
            <a:r>
              <a:rPr lang="zh-Hans" altLang="en-US" sz="2400" dirty="0">
                <a:solidFill>
                  <a:schemeClr val="bg1"/>
                </a:solidFill>
              </a:rPr>
              <a:t> </a:t>
            </a:r>
            <a:r>
              <a:rPr lang="en-US" altLang="zh-Hans" sz="2400" dirty="0">
                <a:solidFill>
                  <a:schemeClr val="bg1"/>
                </a:solidFill>
              </a:rPr>
              <a:t>Problem</a:t>
            </a:r>
            <a:endParaRPr lang="zh-CN" altLang="en-US" sz="2400" dirty="0">
              <a:solidFill>
                <a:schemeClr val="bg1"/>
              </a:solidFill>
            </a:endParaRPr>
          </a:p>
        </p:txBody>
      </p:sp>
      <p:sp>
        <p:nvSpPr>
          <p:cNvPr id="76" name="矩形 75">
            <a:extLst>
              <a:ext uri="{FF2B5EF4-FFF2-40B4-BE49-F238E27FC236}">
                <a16:creationId xmlns:a16="http://schemas.microsoft.com/office/drawing/2014/main" id="{1A894073-953A-4B41-8DBF-44A5E5DD9C3C}"/>
              </a:ext>
            </a:extLst>
          </p:cNvPr>
          <p:cNvSpPr/>
          <p:nvPr/>
        </p:nvSpPr>
        <p:spPr bwMode="auto">
          <a:xfrm>
            <a:off x="6224589" y="1005400"/>
            <a:ext cx="5724524" cy="70485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9" name="文本框 25">
            <a:extLst>
              <a:ext uri="{FF2B5EF4-FFF2-40B4-BE49-F238E27FC236}">
                <a16:creationId xmlns:a16="http://schemas.microsoft.com/office/drawing/2014/main" id="{3351DF46-93FE-6B43-8876-3731FC6151FC}"/>
              </a:ext>
            </a:extLst>
          </p:cNvPr>
          <p:cNvSpPr txBox="1">
            <a:spLocks noChangeArrowheads="1"/>
          </p:cNvSpPr>
          <p:nvPr/>
        </p:nvSpPr>
        <p:spPr bwMode="auto">
          <a:xfrm>
            <a:off x="6428671" y="1126992"/>
            <a:ext cx="5237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sz="2400" dirty="0">
                <a:solidFill>
                  <a:schemeClr val="bg1"/>
                </a:solidFill>
              </a:rPr>
              <a:t>Vision</a:t>
            </a:r>
            <a:r>
              <a:rPr lang="zh-Hans" altLang="en-US" sz="2400" dirty="0">
                <a:solidFill>
                  <a:schemeClr val="bg1"/>
                </a:solidFill>
              </a:rPr>
              <a:t> </a:t>
            </a:r>
            <a:r>
              <a:rPr lang="en-US" altLang="zh-Hans" sz="2400" dirty="0">
                <a:solidFill>
                  <a:schemeClr val="bg1"/>
                </a:solidFill>
              </a:rPr>
              <a:t>and</a:t>
            </a:r>
            <a:r>
              <a:rPr lang="zh-Hans" altLang="en-US" sz="2400" dirty="0">
                <a:solidFill>
                  <a:schemeClr val="bg1"/>
                </a:solidFill>
              </a:rPr>
              <a:t> </a:t>
            </a:r>
            <a:r>
              <a:rPr lang="en-US" altLang="zh-Hans" sz="2400" dirty="0">
                <a:solidFill>
                  <a:schemeClr val="bg1"/>
                </a:solidFill>
              </a:rPr>
              <a:t>Speech</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3</a:t>
            </a:r>
            <a:endParaRPr lang="zh-CN" altLang="en-US" sz="11500">
              <a:solidFill>
                <a:schemeClr val="bg1"/>
              </a:solidFill>
              <a:latin typeface="Impact" pitchFamily="34" charset="0"/>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Hans" sz="4800" b="1" dirty="0">
                <a:solidFill>
                  <a:schemeClr val="bg1"/>
                </a:solidFill>
                <a:latin typeface="微软雅黑" pitchFamily="34" charset="-122"/>
                <a:ea typeface="微软雅黑" pitchFamily="34" charset="-122"/>
              </a:rPr>
              <a:t>Dataset</a:t>
            </a:r>
            <a:endParaRPr lang="zh-CN" altLang="en-US" sz="4800" b="1"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2007687" y="1655479"/>
            <a:ext cx="9535557" cy="3899175"/>
          </a:xfrm>
          <a:prstGeom prst="rect">
            <a:avLst/>
          </a:prstGeom>
        </p:spPr>
        <p:txBody>
          <a:bodyPr vert="horz" wrap="square" lIns="0" tIns="147985" rIns="0" bIns="0" numCol="1" rtlCol="0" anchor="t" anchorCtr="0" compatLnSpc="1">
            <a:prstTxWarp prst="textNoShape">
              <a:avLst/>
            </a:prstTxWarp>
            <a:spAutoFit/>
          </a:bodyPr>
          <a:lstStyle/>
          <a:p>
            <a:pPr>
              <a:lnSpc>
                <a:spcPct val="100000"/>
              </a:lnSpc>
              <a:spcBef>
                <a:spcPts val="1165"/>
              </a:spcBef>
              <a:tabLst>
                <a:tab pos="545875" algn="l"/>
              </a:tabLst>
            </a:pPr>
            <a:r>
              <a:rPr sz="4285" spc="618" baseline="-3527" dirty="0"/>
              <a:t>•	</a:t>
            </a:r>
            <a:r>
              <a:rPr sz="2312" spc="-9" dirty="0"/>
              <a:t>音声</a:t>
            </a:r>
            <a:r>
              <a:rPr sz="2312" spc="245" dirty="0"/>
              <a:t> </a:t>
            </a:r>
            <a:r>
              <a:rPr sz="2312" spc="227" dirty="0"/>
              <a:t>+</a:t>
            </a:r>
            <a:r>
              <a:rPr sz="2312" spc="245" dirty="0"/>
              <a:t> </a:t>
            </a:r>
            <a:r>
              <a:rPr sz="2312" spc="-9" dirty="0"/>
              <a:t>顔画像</a:t>
            </a:r>
            <a:endParaRPr sz="2312" dirty="0"/>
          </a:p>
          <a:p>
            <a:pPr marL="253360">
              <a:lnSpc>
                <a:spcPct val="100000"/>
              </a:lnSpc>
              <a:spcBef>
                <a:spcPts val="3029"/>
              </a:spcBef>
              <a:tabLst>
                <a:tab pos="896548" algn="l"/>
              </a:tabLst>
            </a:pPr>
            <a:r>
              <a:rPr sz="4285" spc="618" baseline="-3527" dirty="0"/>
              <a:t>•	</a:t>
            </a:r>
            <a:r>
              <a:rPr sz="2312" spc="77" dirty="0"/>
              <a:t>3</a:t>
            </a:r>
            <a:r>
              <a:rPr sz="2312" spc="141" dirty="0"/>
              <a:t>秒</a:t>
            </a:r>
            <a:r>
              <a:rPr sz="2312" spc="100" dirty="0"/>
              <a:t>～10</a:t>
            </a:r>
            <a:r>
              <a:rPr sz="2312" spc="141" dirty="0"/>
              <a:t>秒</a:t>
            </a:r>
            <a:endParaRPr sz="2312" dirty="0"/>
          </a:p>
          <a:p>
            <a:pPr>
              <a:lnSpc>
                <a:spcPct val="100000"/>
              </a:lnSpc>
              <a:spcBef>
                <a:spcPts val="3029"/>
              </a:spcBef>
            </a:pPr>
            <a:r>
              <a:rPr sz="4285" spc="618" baseline="-5291" dirty="0"/>
              <a:t>•</a:t>
            </a:r>
            <a:r>
              <a:rPr sz="4285" spc="-47" baseline="-5291" dirty="0"/>
              <a:t> </a:t>
            </a:r>
            <a:r>
              <a:rPr sz="2312" spc="-9" dirty="0"/>
              <a:t>データ長</a:t>
            </a:r>
            <a:r>
              <a:rPr sz="2312" spc="245" dirty="0"/>
              <a:t> </a:t>
            </a:r>
            <a:r>
              <a:rPr sz="2312" spc="118" dirty="0"/>
              <a:t>2000</a:t>
            </a:r>
            <a:r>
              <a:rPr sz="2312" spc="213" dirty="0"/>
              <a:t>時間</a:t>
            </a:r>
            <a:endParaRPr sz="2312" dirty="0"/>
          </a:p>
          <a:p>
            <a:pPr marL="253360">
              <a:lnSpc>
                <a:spcPct val="100000"/>
              </a:lnSpc>
              <a:spcBef>
                <a:spcPts val="3029"/>
              </a:spcBef>
            </a:pPr>
            <a:r>
              <a:rPr sz="4285" spc="618" baseline="-5291" dirty="0"/>
              <a:t>•</a:t>
            </a:r>
            <a:r>
              <a:rPr sz="4285" spc="-47" baseline="-5291" dirty="0"/>
              <a:t> </a:t>
            </a:r>
            <a:r>
              <a:rPr sz="2312" spc="-9" dirty="0"/>
              <a:t>生成は</a:t>
            </a:r>
            <a:r>
              <a:rPr sz="2312" spc="-172" dirty="0"/>
              <a:t>す</a:t>
            </a:r>
            <a:r>
              <a:rPr sz="2312" spc="-9" dirty="0"/>
              <a:t>べて自動化</a:t>
            </a:r>
            <a:endParaRPr sz="2312" dirty="0"/>
          </a:p>
          <a:p>
            <a:pPr>
              <a:lnSpc>
                <a:spcPct val="100000"/>
              </a:lnSpc>
              <a:spcBef>
                <a:spcPts val="3119"/>
              </a:spcBef>
            </a:pPr>
            <a:r>
              <a:rPr sz="4285" spc="618" baseline="-3527" dirty="0"/>
              <a:t>•</a:t>
            </a:r>
            <a:r>
              <a:rPr sz="4285" spc="-115" baseline="-3527" dirty="0"/>
              <a:t> </a:t>
            </a:r>
            <a:r>
              <a:rPr sz="2312" spc="18" dirty="0" err="1"/>
              <a:t>元データは、</a:t>
            </a:r>
            <a:r>
              <a:rPr sz="2312" spc="9" dirty="0" err="1"/>
              <a:t>TED</a:t>
            </a:r>
            <a:r>
              <a:rPr sz="2312" spc="18" dirty="0" err="1"/>
              <a:t>等の講義ビデ</a:t>
            </a:r>
            <a:endParaRPr sz="2312" dirty="0"/>
          </a:p>
        </p:txBody>
      </p:sp>
      <p:sp>
        <p:nvSpPr>
          <p:cNvPr id="4" name="object 4"/>
          <p:cNvSpPr/>
          <p:nvPr/>
        </p:nvSpPr>
        <p:spPr>
          <a:xfrm>
            <a:off x="1248359" y="1396659"/>
            <a:ext cx="9396608" cy="462958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047633" y="1044489"/>
            <a:ext cx="1720546" cy="727259"/>
          </a:xfrm>
          <a:custGeom>
            <a:avLst/>
            <a:gdLst/>
            <a:ahLst/>
            <a:cxnLst/>
            <a:rect l="l" t="t" r="r" b="b"/>
            <a:pathLst>
              <a:path w="1897379" h="802005">
                <a:moveTo>
                  <a:pt x="1532648" y="649160"/>
                </a:moveTo>
                <a:lnTo>
                  <a:pt x="1210157" y="649160"/>
                </a:lnTo>
                <a:lnTo>
                  <a:pt x="1371485" y="801535"/>
                </a:lnTo>
                <a:lnTo>
                  <a:pt x="1532648" y="649160"/>
                </a:lnTo>
                <a:close/>
              </a:path>
              <a:path w="1897379" h="802005">
                <a:moveTo>
                  <a:pt x="1869262" y="0"/>
                </a:moveTo>
                <a:lnTo>
                  <a:pt x="27851" y="0"/>
                </a:lnTo>
                <a:lnTo>
                  <a:pt x="17011" y="2195"/>
                </a:lnTo>
                <a:lnTo>
                  <a:pt x="8158" y="8181"/>
                </a:lnTo>
                <a:lnTo>
                  <a:pt x="2188" y="17059"/>
                </a:lnTo>
                <a:lnTo>
                  <a:pt x="0" y="27927"/>
                </a:lnTo>
                <a:lnTo>
                  <a:pt x="0" y="621233"/>
                </a:lnTo>
                <a:lnTo>
                  <a:pt x="2188" y="632101"/>
                </a:lnTo>
                <a:lnTo>
                  <a:pt x="8158" y="640978"/>
                </a:lnTo>
                <a:lnTo>
                  <a:pt x="17011" y="646964"/>
                </a:lnTo>
                <a:lnTo>
                  <a:pt x="27851" y="649160"/>
                </a:lnTo>
                <a:lnTo>
                  <a:pt x="1869262" y="649160"/>
                </a:lnTo>
                <a:lnTo>
                  <a:pt x="1880100" y="646964"/>
                </a:lnTo>
                <a:lnTo>
                  <a:pt x="1888948" y="640978"/>
                </a:lnTo>
                <a:lnTo>
                  <a:pt x="1894913" y="632101"/>
                </a:lnTo>
                <a:lnTo>
                  <a:pt x="1897100" y="621233"/>
                </a:lnTo>
                <a:lnTo>
                  <a:pt x="1897100" y="27927"/>
                </a:lnTo>
                <a:lnTo>
                  <a:pt x="1894913" y="17059"/>
                </a:lnTo>
                <a:lnTo>
                  <a:pt x="1888948" y="8181"/>
                </a:lnTo>
                <a:lnTo>
                  <a:pt x="1880100" y="2195"/>
                </a:lnTo>
                <a:lnTo>
                  <a:pt x="1869262" y="0"/>
                </a:lnTo>
                <a:close/>
              </a:path>
            </a:pathLst>
          </a:custGeom>
          <a:solidFill>
            <a:schemeClr val="accent1">
              <a:lumMod val="75000"/>
            </a:schemeClr>
          </a:solidFill>
        </p:spPr>
        <p:txBody>
          <a:bodyPr wrap="square" lIns="0" tIns="0" rIns="0" bIns="0" rtlCol="0"/>
          <a:lstStyle/>
          <a:p>
            <a:endParaRPr>
              <a:solidFill>
                <a:srgbClr val="0072A9"/>
              </a:solidFill>
            </a:endParaRPr>
          </a:p>
        </p:txBody>
      </p:sp>
      <p:sp>
        <p:nvSpPr>
          <p:cNvPr id="6" name="object 6"/>
          <p:cNvSpPr txBox="1"/>
          <p:nvPr/>
        </p:nvSpPr>
        <p:spPr>
          <a:xfrm>
            <a:off x="8260062" y="1105024"/>
            <a:ext cx="1347076" cy="499643"/>
          </a:xfrm>
          <a:prstGeom prst="rect">
            <a:avLst/>
          </a:prstGeom>
        </p:spPr>
        <p:txBody>
          <a:bodyPr vert="horz" wrap="square" lIns="0" tIns="10941" rIns="0" bIns="0" rtlCol="0">
            <a:spAutoFit/>
          </a:bodyPr>
          <a:lstStyle/>
          <a:p>
            <a:pPr marL="333399" marR="4607" indent="-322458">
              <a:lnSpc>
                <a:spcPct val="125000"/>
              </a:lnSpc>
              <a:spcBef>
                <a:spcPts val="86"/>
              </a:spcBef>
            </a:pPr>
            <a:r>
              <a:rPr lang="zh-Hans" altLang="en-US" sz="1270" spc="23" dirty="0">
                <a:solidFill>
                  <a:srgbClr val="FFFFFF"/>
                </a:solidFill>
                <a:latin typeface="Noto Sans CJK JP Regular"/>
                <a:cs typeface="Noto Sans CJK JP Regular"/>
              </a:rPr>
              <a:t>原始数据是</a:t>
            </a:r>
            <a:r>
              <a:rPr lang="en-US" altLang="zh-Hans" sz="1270" spc="23" dirty="0">
                <a:solidFill>
                  <a:srgbClr val="FFFFFF"/>
                </a:solidFill>
                <a:latin typeface="Noto Sans CJK JP Regular"/>
                <a:cs typeface="Noto Sans CJK JP Regular"/>
              </a:rPr>
              <a:t>TED</a:t>
            </a:r>
            <a:r>
              <a:rPr lang="zh-Hans" altLang="en-US" sz="1270" spc="23" dirty="0">
                <a:solidFill>
                  <a:srgbClr val="FFFFFF"/>
                </a:solidFill>
                <a:latin typeface="Noto Sans CJK JP Regular"/>
                <a:cs typeface="Noto Sans CJK JP Regular"/>
              </a:rPr>
              <a:t>等讲座视频</a:t>
            </a:r>
            <a:endParaRPr sz="1270" dirty="0">
              <a:latin typeface="Noto Sans CJK JP Regular"/>
              <a:cs typeface="Noto Sans CJK JP Regular"/>
            </a:endParaRPr>
          </a:p>
        </p:txBody>
      </p:sp>
      <p:sp>
        <p:nvSpPr>
          <p:cNvPr id="7" name="object 7"/>
          <p:cNvSpPr/>
          <p:nvPr/>
        </p:nvSpPr>
        <p:spPr>
          <a:xfrm>
            <a:off x="5024712" y="5117140"/>
            <a:ext cx="2432992" cy="589062"/>
          </a:xfrm>
          <a:custGeom>
            <a:avLst/>
            <a:gdLst/>
            <a:ahLst/>
            <a:cxnLst/>
            <a:rect l="l" t="t" r="r" b="b"/>
            <a:pathLst>
              <a:path w="2363470" h="649604">
                <a:moveTo>
                  <a:pt x="2334996" y="0"/>
                </a:moveTo>
                <a:lnTo>
                  <a:pt x="235305" y="0"/>
                </a:lnTo>
                <a:lnTo>
                  <a:pt x="224465" y="2195"/>
                </a:lnTo>
                <a:lnTo>
                  <a:pt x="215612" y="8181"/>
                </a:lnTo>
                <a:lnTo>
                  <a:pt x="209643" y="17059"/>
                </a:lnTo>
                <a:lnTo>
                  <a:pt x="207454" y="27927"/>
                </a:lnTo>
                <a:lnTo>
                  <a:pt x="207454" y="166877"/>
                </a:lnTo>
                <a:lnTo>
                  <a:pt x="0" y="328675"/>
                </a:lnTo>
                <a:lnTo>
                  <a:pt x="207454" y="490486"/>
                </a:lnTo>
                <a:lnTo>
                  <a:pt x="207454" y="621220"/>
                </a:lnTo>
                <a:lnTo>
                  <a:pt x="209643" y="632089"/>
                </a:lnTo>
                <a:lnTo>
                  <a:pt x="215612" y="640969"/>
                </a:lnTo>
                <a:lnTo>
                  <a:pt x="224465" y="646957"/>
                </a:lnTo>
                <a:lnTo>
                  <a:pt x="235305" y="649154"/>
                </a:lnTo>
                <a:lnTo>
                  <a:pt x="2334996" y="649154"/>
                </a:lnTo>
                <a:lnTo>
                  <a:pt x="2345836" y="646957"/>
                </a:lnTo>
                <a:lnTo>
                  <a:pt x="2354689" y="640969"/>
                </a:lnTo>
                <a:lnTo>
                  <a:pt x="2360658" y="632089"/>
                </a:lnTo>
                <a:lnTo>
                  <a:pt x="2362847" y="621220"/>
                </a:lnTo>
                <a:lnTo>
                  <a:pt x="2362847" y="27927"/>
                </a:lnTo>
                <a:lnTo>
                  <a:pt x="2360658" y="17059"/>
                </a:lnTo>
                <a:lnTo>
                  <a:pt x="2354689" y="8181"/>
                </a:lnTo>
                <a:lnTo>
                  <a:pt x="2345836" y="2195"/>
                </a:lnTo>
                <a:lnTo>
                  <a:pt x="2334996" y="0"/>
                </a:lnTo>
                <a:close/>
              </a:path>
            </a:pathLst>
          </a:custGeom>
          <a:solidFill>
            <a:schemeClr val="accent1">
              <a:lumMod val="75000"/>
            </a:schemeClr>
          </a:solidFill>
        </p:spPr>
        <p:txBody>
          <a:bodyPr wrap="square" lIns="0" tIns="0" rIns="0" bIns="0" rtlCol="0"/>
          <a:lstStyle/>
          <a:p>
            <a:endParaRPr/>
          </a:p>
        </p:txBody>
      </p:sp>
      <p:sp>
        <p:nvSpPr>
          <p:cNvPr id="9" name="矩形 8">
            <a:extLst>
              <a:ext uri="{FF2B5EF4-FFF2-40B4-BE49-F238E27FC236}">
                <a16:creationId xmlns:a16="http://schemas.microsoft.com/office/drawing/2014/main" id="{97643082-5ED6-7243-82A1-353406AFB74C}"/>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a:extLst>
              <a:ext uri="{FF2B5EF4-FFF2-40B4-BE49-F238E27FC236}">
                <a16:creationId xmlns:a16="http://schemas.microsoft.com/office/drawing/2014/main" id="{4E73E270-EAFE-D249-9269-4C3F16281D49}"/>
              </a:ext>
            </a:extLst>
          </p:cNvPr>
          <p:cNvSpPr/>
          <p:nvPr/>
        </p:nvSpPr>
        <p:spPr>
          <a:xfrm>
            <a:off x="4643252" y="455878"/>
            <a:ext cx="754874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1" name="组合 10">
            <a:extLst>
              <a:ext uri="{FF2B5EF4-FFF2-40B4-BE49-F238E27FC236}">
                <a16:creationId xmlns:a16="http://schemas.microsoft.com/office/drawing/2014/main" id="{0E5F49CE-14F1-0740-A8A6-C689E8D985FC}"/>
              </a:ext>
            </a:extLst>
          </p:cNvPr>
          <p:cNvGrpSpPr>
            <a:grpSpLocks/>
          </p:cNvGrpSpPr>
          <p:nvPr/>
        </p:nvGrpSpPr>
        <p:grpSpPr bwMode="auto">
          <a:xfrm>
            <a:off x="550862" y="284428"/>
            <a:ext cx="4223016" cy="585788"/>
            <a:chOff x="551544" y="82976"/>
            <a:chExt cx="3395255" cy="584775"/>
          </a:xfrm>
        </p:grpSpPr>
        <p:sp>
          <p:nvSpPr>
            <p:cNvPr id="12" name="文本框 12">
              <a:extLst>
                <a:ext uri="{FF2B5EF4-FFF2-40B4-BE49-F238E27FC236}">
                  <a16:creationId xmlns:a16="http://schemas.microsoft.com/office/drawing/2014/main" id="{07512ED9-6B43-1F44-AC41-B174C9F1215D}"/>
                </a:ext>
              </a:extLst>
            </p:cNvPr>
            <p:cNvSpPr txBox="1">
              <a:spLocks noChangeArrowheads="1"/>
            </p:cNvSpPr>
            <p:nvPr/>
          </p:nvSpPr>
          <p:spPr bwMode="auto">
            <a:xfrm>
              <a:off x="1112323" y="111278"/>
              <a:ext cx="2834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err="1">
                  <a:solidFill>
                    <a:srgbClr val="044875"/>
                  </a:solidFill>
                  <a:latin typeface="微软雅黑" pitchFamily="34" charset="-122"/>
                  <a:ea typeface="微软雅黑" pitchFamily="34" charset="-122"/>
                </a:rPr>
                <a:t>AVSpeech</a:t>
              </a:r>
              <a:r>
                <a:rPr lang="zh-Hans" altLang="en-US" dirty="0">
                  <a:solidFill>
                    <a:srgbClr val="044875"/>
                  </a:solidFill>
                  <a:latin typeface="微软雅黑" pitchFamily="34" charset="-122"/>
                  <a:ea typeface="微软雅黑" pitchFamily="34" charset="-122"/>
                </a:rPr>
                <a:t> </a:t>
              </a:r>
              <a:r>
                <a:rPr lang="en-US" altLang="zh-Hans" dirty="0">
                  <a:solidFill>
                    <a:srgbClr val="044875"/>
                  </a:solidFill>
                  <a:latin typeface="微软雅黑" pitchFamily="34" charset="-122"/>
                  <a:ea typeface="微软雅黑" pitchFamily="34" charset="-122"/>
                </a:rPr>
                <a:t>Dataset</a:t>
              </a:r>
              <a:endParaRPr lang="zh-CN" altLang="en-US" dirty="0">
                <a:solidFill>
                  <a:srgbClr val="044875"/>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78D87595-71DF-C746-9C45-0F2FFB4F980C}"/>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3</a:t>
              </a:r>
              <a:endParaRPr lang="zh-CN" altLang="en-US" sz="3200" dirty="0">
                <a:solidFill>
                  <a:schemeClr val="bg2">
                    <a:lumMod val="25000"/>
                  </a:schemeClr>
                </a:solidFill>
                <a:latin typeface="Impact" panose="020B0806030902050204" pitchFamily="34" charset="0"/>
                <a:ea typeface="+mn-ea"/>
              </a:endParaRPr>
            </a:p>
          </p:txBody>
        </p:sp>
      </p:grpSp>
      <p:sp>
        <p:nvSpPr>
          <p:cNvPr id="16" name="矩形 15">
            <a:extLst>
              <a:ext uri="{FF2B5EF4-FFF2-40B4-BE49-F238E27FC236}">
                <a16:creationId xmlns:a16="http://schemas.microsoft.com/office/drawing/2014/main" id="{EB70FE5A-B033-EF44-8254-44AC1E822984}"/>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a:extLst>
              <a:ext uri="{FF2B5EF4-FFF2-40B4-BE49-F238E27FC236}">
                <a16:creationId xmlns:a16="http://schemas.microsoft.com/office/drawing/2014/main" id="{3A04667F-39C5-6342-A74C-4DAB66846E73}"/>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文本框 18">
            <a:extLst>
              <a:ext uri="{FF2B5EF4-FFF2-40B4-BE49-F238E27FC236}">
                <a16:creationId xmlns:a16="http://schemas.microsoft.com/office/drawing/2014/main" id="{40E015FA-D2DC-0748-895B-C0085DFB7AD2}"/>
              </a:ext>
            </a:extLst>
          </p:cNvPr>
          <p:cNvSpPr txBox="1"/>
          <p:nvPr/>
        </p:nvSpPr>
        <p:spPr>
          <a:xfrm>
            <a:off x="5253160" y="5167968"/>
            <a:ext cx="2204544" cy="483209"/>
          </a:xfrm>
          <a:prstGeom prst="rect">
            <a:avLst/>
          </a:prstGeom>
          <a:noFill/>
        </p:spPr>
        <p:txBody>
          <a:bodyPr wrap="square" rtlCol="0">
            <a:spAutoFit/>
          </a:bodyPr>
          <a:lstStyle>
            <a:defPPr>
              <a:defRPr lang="zh-CN"/>
            </a:defPPr>
            <a:lvl1pPr>
              <a:defRPr kumimoji="1"/>
            </a:lvl1pPr>
          </a:lstStyle>
          <a:p>
            <a:r>
              <a:rPr lang="zh-Hans" altLang="en-US" sz="1270" spc="23" dirty="0">
                <a:solidFill>
                  <a:srgbClr val="FFFFFF"/>
                </a:solidFill>
                <a:latin typeface="Noto Sans CJK JP Regular"/>
              </a:rPr>
              <a:t>数据集包括说话人的脸部动画以及所对应的音频信息。</a:t>
            </a:r>
            <a:endParaRPr lang="zh-CN" altLang="en-US" dirty="0"/>
          </a:p>
        </p:txBody>
      </p:sp>
    </p:spTree>
    <p:extLst>
      <p:ext uri="{BB962C8B-B14F-4D97-AF65-F5344CB8AC3E}">
        <p14:creationId xmlns:p14="http://schemas.microsoft.com/office/powerpoint/2010/main" val="67575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60145BBC-670E-2643-A0F9-6AB880AE2586}"/>
              </a:ext>
            </a:extLst>
          </p:cNvPr>
          <p:cNvGrpSpPr/>
          <p:nvPr/>
        </p:nvGrpSpPr>
        <p:grpSpPr>
          <a:xfrm>
            <a:off x="1248359" y="1397638"/>
            <a:ext cx="10199453" cy="4765656"/>
            <a:chOff x="896585" y="1013315"/>
            <a:chExt cx="11232287" cy="5105400"/>
          </a:xfrm>
        </p:grpSpPr>
        <p:sp>
          <p:nvSpPr>
            <p:cNvPr id="50" name="object 4">
              <a:extLst>
                <a:ext uri="{FF2B5EF4-FFF2-40B4-BE49-F238E27FC236}">
                  <a16:creationId xmlns:a16="http://schemas.microsoft.com/office/drawing/2014/main" id="{759045E2-F302-DF4E-AF86-AF51C2582943}"/>
                </a:ext>
              </a:extLst>
            </p:cNvPr>
            <p:cNvSpPr/>
            <p:nvPr/>
          </p:nvSpPr>
          <p:spPr>
            <a:xfrm>
              <a:off x="896585" y="1013315"/>
              <a:ext cx="10362371" cy="5105400"/>
            </a:xfrm>
            <a:prstGeom prst="rect">
              <a:avLst/>
            </a:prstGeom>
            <a:blipFill>
              <a:blip r:embed="rId3" cstate="print"/>
              <a:stretch>
                <a:fillRect/>
              </a:stretch>
            </a:blipFill>
          </p:spPr>
          <p:txBody>
            <a:bodyPr wrap="square" lIns="0" tIns="0" rIns="0" bIns="0" rtlCol="0"/>
            <a:lstStyle/>
            <a:p>
              <a:endParaRPr/>
            </a:p>
          </p:txBody>
        </p:sp>
        <p:sp>
          <p:nvSpPr>
            <p:cNvPr id="51" name="object 5">
              <a:extLst>
                <a:ext uri="{FF2B5EF4-FFF2-40B4-BE49-F238E27FC236}">
                  <a16:creationId xmlns:a16="http://schemas.microsoft.com/office/drawing/2014/main" id="{D788E766-98C6-4D4F-8315-926376576E9F}"/>
                </a:ext>
              </a:extLst>
            </p:cNvPr>
            <p:cNvSpPr/>
            <p:nvPr/>
          </p:nvSpPr>
          <p:spPr>
            <a:xfrm>
              <a:off x="3136595" y="4645553"/>
              <a:ext cx="2146300" cy="649605"/>
            </a:xfrm>
            <a:custGeom>
              <a:avLst/>
              <a:gdLst/>
              <a:ahLst/>
              <a:cxnLst/>
              <a:rect l="l" t="t" r="r" b="b"/>
              <a:pathLst>
                <a:path w="2146300" h="649604">
                  <a:moveTo>
                    <a:pt x="1869262" y="0"/>
                  </a:moveTo>
                  <a:lnTo>
                    <a:pt x="27851" y="0"/>
                  </a:lnTo>
                  <a:lnTo>
                    <a:pt x="17011" y="2195"/>
                  </a:lnTo>
                  <a:lnTo>
                    <a:pt x="8158" y="8181"/>
                  </a:lnTo>
                  <a:lnTo>
                    <a:pt x="2188" y="17059"/>
                  </a:lnTo>
                  <a:lnTo>
                    <a:pt x="0" y="27927"/>
                  </a:lnTo>
                  <a:lnTo>
                    <a:pt x="0" y="621233"/>
                  </a:lnTo>
                  <a:lnTo>
                    <a:pt x="2188" y="632101"/>
                  </a:lnTo>
                  <a:lnTo>
                    <a:pt x="8158" y="640978"/>
                  </a:lnTo>
                  <a:lnTo>
                    <a:pt x="17011" y="646964"/>
                  </a:lnTo>
                  <a:lnTo>
                    <a:pt x="27851" y="649160"/>
                  </a:lnTo>
                  <a:lnTo>
                    <a:pt x="1869262" y="649160"/>
                  </a:lnTo>
                  <a:lnTo>
                    <a:pt x="1880102" y="646964"/>
                  </a:lnTo>
                  <a:lnTo>
                    <a:pt x="1888955" y="640978"/>
                  </a:lnTo>
                  <a:lnTo>
                    <a:pt x="1894924" y="632101"/>
                  </a:lnTo>
                  <a:lnTo>
                    <a:pt x="1897113" y="621233"/>
                  </a:lnTo>
                  <a:lnTo>
                    <a:pt x="1897113" y="536397"/>
                  </a:lnTo>
                  <a:lnTo>
                    <a:pt x="2145817" y="374764"/>
                  </a:lnTo>
                  <a:lnTo>
                    <a:pt x="1897113" y="213131"/>
                  </a:lnTo>
                  <a:lnTo>
                    <a:pt x="1897113" y="27927"/>
                  </a:lnTo>
                  <a:lnTo>
                    <a:pt x="1894924" y="17059"/>
                  </a:lnTo>
                  <a:lnTo>
                    <a:pt x="1888955" y="8181"/>
                  </a:lnTo>
                  <a:lnTo>
                    <a:pt x="1880102" y="2195"/>
                  </a:lnTo>
                  <a:lnTo>
                    <a:pt x="1869262" y="0"/>
                  </a:lnTo>
                  <a:close/>
                </a:path>
              </a:pathLst>
            </a:custGeom>
            <a:solidFill>
              <a:schemeClr val="accent1">
                <a:lumMod val="75000"/>
              </a:schemeClr>
            </a:solidFill>
          </p:spPr>
          <p:txBody>
            <a:bodyPr wrap="square" lIns="0" tIns="0" rIns="0" bIns="0" rtlCol="0"/>
            <a:lstStyle/>
            <a:p>
              <a:endParaRPr/>
            </a:p>
          </p:txBody>
        </p:sp>
        <p:sp>
          <p:nvSpPr>
            <p:cNvPr id="52" name="object 6">
              <a:extLst>
                <a:ext uri="{FF2B5EF4-FFF2-40B4-BE49-F238E27FC236}">
                  <a16:creationId xmlns:a16="http://schemas.microsoft.com/office/drawing/2014/main" id="{F57D253A-5B19-1C40-85B9-493B7EE3D833}"/>
                </a:ext>
              </a:extLst>
            </p:cNvPr>
            <p:cNvSpPr txBox="1"/>
            <p:nvPr/>
          </p:nvSpPr>
          <p:spPr>
            <a:xfrm>
              <a:off x="3280452" y="4819911"/>
              <a:ext cx="1642515" cy="245228"/>
            </a:xfrm>
            <a:prstGeom prst="rect">
              <a:avLst/>
            </a:prstGeom>
          </p:spPr>
          <p:txBody>
            <a:bodyPr vert="horz" wrap="square" lIns="0" tIns="13335" rIns="0" bIns="0" rtlCol="0">
              <a:spAutoFit/>
            </a:bodyPr>
            <a:lstStyle/>
            <a:p>
              <a:pPr marL="12700">
                <a:lnSpc>
                  <a:spcPct val="100000"/>
                </a:lnSpc>
                <a:spcBef>
                  <a:spcPts val="105"/>
                </a:spcBef>
              </a:pPr>
              <a:r>
                <a:rPr lang="zh-Hans" altLang="en-US" sz="1400" dirty="0">
                  <a:solidFill>
                    <a:srgbClr val="FFFFFF"/>
                  </a:solidFill>
                  <a:latin typeface="Noto Sans CJK JP Regular"/>
                  <a:cs typeface="Noto Sans CJK JP Regular"/>
                </a:rPr>
                <a:t>脸部左右偏移角度</a:t>
              </a:r>
              <a:endParaRPr sz="1400" dirty="0">
                <a:latin typeface="Noto Sans CJK JP Regular"/>
                <a:cs typeface="Noto Sans CJK JP Regular"/>
              </a:endParaRPr>
            </a:p>
          </p:txBody>
        </p:sp>
        <p:sp>
          <p:nvSpPr>
            <p:cNvPr id="53" name="object 7">
              <a:extLst>
                <a:ext uri="{FF2B5EF4-FFF2-40B4-BE49-F238E27FC236}">
                  <a16:creationId xmlns:a16="http://schemas.microsoft.com/office/drawing/2014/main" id="{89A6CBBD-DC31-1741-819C-944A20CFA3B3}"/>
                </a:ext>
              </a:extLst>
            </p:cNvPr>
            <p:cNvSpPr/>
            <p:nvPr/>
          </p:nvSpPr>
          <p:spPr>
            <a:xfrm>
              <a:off x="5538597" y="2230302"/>
              <a:ext cx="1777622" cy="539117"/>
            </a:xfrm>
            <a:custGeom>
              <a:avLst/>
              <a:gdLst/>
              <a:ahLst/>
              <a:cxnLst/>
              <a:rect l="l" t="t" r="r" b="b"/>
              <a:pathLst>
                <a:path w="2155825" h="878204">
                  <a:moveTo>
                    <a:pt x="1212240" y="649160"/>
                  </a:moveTo>
                  <a:lnTo>
                    <a:pt x="889723" y="649160"/>
                  </a:lnTo>
                  <a:lnTo>
                    <a:pt x="1050899" y="877646"/>
                  </a:lnTo>
                  <a:lnTo>
                    <a:pt x="1212240" y="649160"/>
                  </a:lnTo>
                  <a:close/>
                </a:path>
                <a:path w="2155825" h="878204">
                  <a:moveTo>
                    <a:pt x="2127542" y="0"/>
                  </a:moveTo>
                  <a:lnTo>
                    <a:pt x="27851" y="0"/>
                  </a:lnTo>
                  <a:lnTo>
                    <a:pt x="17011" y="2195"/>
                  </a:lnTo>
                  <a:lnTo>
                    <a:pt x="8158" y="8181"/>
                  </a:lnTo>
                  <a:lnTo>
                    <a:pt x="2188" y="17059"/>
                  </a:lnTo>
                  <a:lnTo>
                    <a:pt x="0" y="27927"/>
                  </a:lnTo>
                  <a:lnTo>
                    <a:pt x="0" y="621233"/>
                  </a:lnTo>
                  <a:lnTo>
                    <a:pt x="2188" y="632101"/>
                  </a:lnTo>
                  <a:lnTo>
                    <a:pt x="8158" y="640978"/>
                  </a:lnTo>
                  <a:lnTo>
                    <a:pt x="17011" y="646964"/>
                  </a:lnTo>
                  <a:lnTo>
                    <a:pt x="27851" y="649160"/>
                  </a:lnTo>
                  <a:lnTo>
                    <a:pt x="2127542" y="649160"/>
                  </a:lnTo>
                  <a:lnTo>
                    <a:pt x="2138382" y="646964"/>
                  </a:lnTo>
                  <a:lnTo>
                    <a:pt x="2147235" y="640978"/>
                  </a:lnTo>
                  <a:lnTo>
                    <a:pt x="2153204" y="632101"/>
                  </a:lnTo>
                  <a:lnTo>
                    <a:pt x="2155393" y="621233"/>
                  </a:lnTo>
                  <a:lnTo>
                    <a:pt x="2155393" y="27927"/>
                  </a:lnTo>
                  <a:lnTo>
                    <a:pt x="2153204" y="17059"/>
                  </a:lnTo>
                  <a:lnTo>
                    <a:pt x="2147235" y="8181"/>
                  </a:lnTo>
                  <a:lnTo>
                    <a:pt x="2138382" y="2195"/>
                  </a:lnTo>
                  <a:lnTo>
                    <a:pt x="2127542" y="0"/>
                  </a:lnTo>
                  <a:close/>
                </a:path>
              </a:pathLst>
            </a:custGeom>
            <a:solidFill>
              <a:schemeClr val="accent1">
                <a:lumMod val="75000"/>
              </a:schemeClr>
            </a:solidFill>
          </p:spPr>
          <p:txBody>
            <a:bodyPr wrap="square" lIns="0" tIns="0" rIns="0" bIns="0" rtlCol="0"/>
            <a:lstStyle/>
            <a:p>
              <a:endParaRPr/>
            </a:p>
          </p:txBody>
        </p:sp>
        <p:sp>
          <p:nvSpPr>
            <p:cNvPr id="54" name="object 8">
              <a:extLst>
                <a:ext uri="{FF2B5EF4-FFF2-40B4-BE49-F238E27FC236}">
                  <a16:creationId xmlns:a16="http://schemas.microsoft.com/office/drawing/2014/main" id="{B065F862-A7AA-8849-BCE0-EAE7293E038F}"/>
                </a:ext>
              </a:extLst>
            </p:cNvPr>
            <p:cNvSpPr txBox="1"/>
            <p:nvPr/>
          </p:nvSpPr>
          <p:spPr>
            <a:xfrm>
              <a:off x="6048125" y="2294486"/>
              <a:ext cx="1268095" cy="245228"/>
            </a:xfrm>
            <a:prstGeom prst="rect">
              <a:avLst/>
            </a:prstGeom>
          </p:spPr>
          <p:txBody>
            <a:bodyPr vert="horz" wrap="square" lIns="0" tIns="13335" rIns="0" bIns="0" rtlCol="0">
              <a:spAutoFit/>
            </a:bodyPr>
            <a:lstStyle/>
            <a:p>
              <a:pPr marL="12700">
                <a:lnSpc>
                  <a:spcPct val="100000"/>
                </a:lnSpc>
                <a:spcBef>
                  <a:spcPts val="105"/>
                </a:spcBef>
              </a:pPr>
              <a:r>
                <a:rPr lang="zh-Hans" altLang="en-US" sz="1400" dirty="0">
                  <a:solidFill>
                    <a:schemeClr val="bg1"/>
                  </a:solidFill>
                  <a:latin typeface="Noto Sans CJK JP Regular"/>
                  <a:cs typeface="Noto Sans CJK JP Regular"/>
                </a:rPr>
                <a:t>年龄范围</a:t>
              </a:r>
              <a:endParaRPr lang="ja-JP" altLang="en-US" sz="1400" dirty="0">
                <a:solidFill>
                  <a:schemeClr val="bg1"/>
                </a:solidFill>
                <a:latin typeface="Noto Sans CJK JP Regular"/>
                <a:cs typeface="Noto Sans CJK JP Regular"/>
              </a:endParaRPr>
            </a:p>
          </p:txBody>
        </p:sp>
        <p:sp>
          <p:nvSpPr>
            <p:cNvPr id="57" name="object 11">
              <a:extLst>
                <a:ext uri="{FF2B5EF4-FFF2-40B4-BE49-F238E27FC236}">
                  <a16:creationId xmlns:a16="http://schemas.microsoft.com/office/drawing/2014/main" id="{A02C00B4-DCCC-FC4E-AF35-55A7A176A819}"/>
                </a:ext>
              </a:extLst>
            </p:cNvPr>
            <p:cNvSpPr/>
            <p:nvPr/>
          </p:nvSpPr>
          <p:spPr>
            <a:xfrm>
              <a:off x="9940924" y="4819911"/>
              <a:ext cx="2187948" cy="649605"/>
            </a:xfrm>
            <a:custGeom>
              <a:avLst/>
              <a:gdLst/>
              <a:ahLst/>
              <a:cxnLst/>
              <a:rect l="l" t="t" r="r" b="b"/>
              <a:pathLst>
                <a:path w="1625600" h="649604">
                  <a:moveTo>
                    <a:pt x="1597393" y="0"/>
                  </a:moveTo>
                  <a:lnTo>
                    <a:pt x="199974" y="0"/>
                  </a:lnTo>
                  <a:lnTo>
                    <a:pt x="189134" y="2195"/>
                  </a:lnTo>
                  <a:lnTo>
                    <a:pt x="180281" y="8181"/>
                  </a:lnTo>
                  <a:lnTo>
                    <a:pt x="174312" y="17059"/>
                  </a:lnTo>
                  <a:lnTo>
                    <a:pt x="172123" y="27927"/>
                  </a:lnTo>
                  <a:lnTo>
                    <a:pt x="172123" y="357835"/>
                  </a:lnTo>
                  <a:lnTo>
                    <a:pt x="0" y="488746"/>
                  </a:lnTo>
                  <a:lnTo>
                    <a:pt x="172123" y="619480"/>
                  </a:lnTo>
                  <a:lnTo>
                    <a:pt x="172123" y="621233"/>
                  </a:lnTo>
                  <a:lnTo>
                    <a:pt x="174312" y="632101"/>
                  </a:lnTo>
                  <a:lnTo>
                    <a:pt x="180281" y="640978"/>
                  </a:lnTo>
                  <a:lnTo>
                    <a:pt x="189134" y="646964"/>
                  </a:lnTo>
                  <a:lnTo>
                    <a:pt x="199974" y="649160"/>
                  </a:lnTo>
                  <a:lnTo>
                    <a:pt x="1597393" y="649160"/>
                  </a:lnTo>
                  <a:lnTo>
                    <a:pt x="1608231" y="646964"/>
                  </a:lnTo>
                  <a:lnTo>
                    <a:pt x="1617079" y="640978"/>
                  </a:lnTo>
                  <a:lnTo>
                    <a:pt x="1623044" y="632101"/>
                  </a:lnTo>
                  <a:lnTo>
                    <a:pt x="1625231" y="621233"/>
                  </a:lnTo>
                  <a:lnTo>
                    <a:pt x="1625231" y="27927"/>
                  </a:lnTo>
                  <a:lnTo>
                    <a:pt x="1623044" y="17059"/>
                  </a:lnTo>
                  <a:lnTo>
                    <a:pt x="1617079" y="8181"/>
                  </a:lnTo>
                  <a:lnTo>
                    <a:pt x="1608231" y="2195"/>
                  </a:lnTo>
                  <a:lnTo>
                    <a:pt x="1597393" y="0"/>
                  </a:lnTo>
                  <a:close/>
                </a:path>
              </a:pathLst>
            </a:custGeom>
            <a:solidFill>
              <a:schemeClr val="accent1">
                <a:lumMod val="75000"/>
              </a:schemeClr>
            </a:solidFill>
          </p:spPr>
          <p:txBody>
            <a:bodyPr wrap="square" lIns="0" tIns="0" rIns="0" bIns="0" rtlCol="0"/>
            <a:lstStyle/>
            <a:p>
              <a:endParaRPr/>
            </a:p>
          </p:txBody>
        </p:sp>
        <p:sp>
          <p:nvSpPr>
            <p:cNvPr id="58" name="object 12">
              <a:extLst>
                <a:ext uri="{FF2B5EF4-FFF2-40B4-BE49-F238E27FC236}">
                  <a16:creationId xmlns:a16="http://schemas.microsoft.com/office/drawing/2014/main" id="{3A0E6AC6-7854-9D44-AF47-780B8DBA71A8}"/>
                </a:ext>
              </a:extLst>
            </p:cNvPr>
            <p:cNvSpPr txBox="1"/>
            <p:nvPr/>
          </p:nvSpPr>
          <p:spPr>
            <a:xfrm>
              <a:off x="10471557" y="4974774"/>
              <a:ext cx="738505" cy="245228"/>
            </a:xfrm>
            <a:prstGeom prst="rect">
              <a:avLst/>
            </a:prstGeom>
          </p:spPr>
          <p:txBody>
            <a:bodyPr vert="horz" wrap="square" lIns="0" tIns="13335" rIns="0" bIns="0" rtlCol="0">
              <a:spAutoFit/>
            </a:bodyPr>
            <a:lstStyle/>
            <a:p>
              <a:pPr marL="12700">
                <a:lnSpc>
                  <a:spcPct val="100000"/>
                </a:lnSpc>
                <a:spcBef>
                  <a:spcPts val="105"/>
                </a:spcBef>
              </a:pPr>
              <a:endParaRPr sz="1400" b="1" dirty="0">
                <a:latin typeface="Noto Sans CJK JP Regular"/>
                <a:cs typeface="Noto Sans CJK JP Regular"/>
              </a:endParaRPr>
            </a:p>
          </p:txBody>
        </p:sp>
      </p:grpSp>
      <p:sp>
        <p:nvSpPr>
          <p:cNvPr id="59" name="object 7">
            <a:extLst>
              <a:ext uri="{FF2B5EF4-FFF2-40B4-BE49-F238E27FC236}">
                <a16:creationId xmlns:a16="http://schemas.microsoft.com/office/drawing/2014/main" id="{C9A1FBF0-D223-E340-9E87-26A105AE785A}"/>
              </a:ext>
            </a:extLst>
          </p:cNvPr>
          <p:cNvSpPr/>
          <p:nvPr/>
        </p:nvSpPr>
        <p:spPr>
          <a:xfrm>
            <a:off x="7846886" y="2533638"/>
            <a:ext cx="1614166" cy="503241"/>
          </a:xfrm>
          <a:custGeom>
            <a:avLst/>
            <a:gdLst/>
            <a:ahLst/>
            <a:cxnLst/>
            <a:rect l="l" t="t" r="r" b="b"/>
            <a:pathLst>
              <a:path w="2155825" h="878204">
                <a:moveTo>
                  <a:pt x="1212240" y="649160"/>
                </a:moveTo>
                <a:lnTo>
                  <a:pt x="889723" y="649160"/>
                </a:lnTo>
                <a:lnTo>
                  <a:pt x="1050899" y="877646"/>
                </a:lnTo>
                <a:lnTo>
                  <a:pt x="1212240" y="649160"/>
                </a:lnTo>
                <a:close/>
              </a:path>
              <a:path w="2155825" h="878204">
                <a:moveTo>
                  <a:pt x="2127542" y="0"/>
                </a:moveTo>
                <a:lnTo>
                  <a:pt x="27851" y="0"/>
                </a:lnTo>
                <a:lnTo>
                  <a:pt x="17011" y="2195"/>
                </a:lnTo>
                <a:lnTo>
                  <a:pt x="8158" y="8181"/>
                </a:lnTo>
                <a:lnTo>
                  <a:pt x="2188" y="17059"/>
                </a:lnTo>
                <a:lnTo>
                  <a:pt x="0" y="27927"/>
                </a:lnTo>
                <a:lnTo>
                  <a:pt x="0" y="621233"/>
                </a:lnTo>
                <a:lnTo>
                  <a:pt x="2188" y="632101"/>
                </a:lnTo>
                <a:lnTo>
                  <a:pt x="8158" y="640978"/>
                </a:lnTo>
                <a:lnTo>
                  <a:pt x="17011" y="646964"/>
                </a:lnTo>
                <a:lnTo>
                  <a:pt x="27851" y="649160"/>
                </a:lnTo>
                <a:lnTo>
                  <a:pt x="2127542" y="649160"/>
                </a:lnTo>
                <a:lnTo>
                  <a:pt x="2138382" y="646964"/>
                </a:lnTo>
                <a:lnTo>
                  <a:pt x="2147235" y="640978"/>
                </a:lnTo>
                <a:lnTo>
                  <a:pt x="2153204" y="632101"/>
                </a:lnTo>
                <a:lnTo>
                  <a:pt x="2155393" y="621233"/>
                </a:lnTo>
                <a:lnTo>
                  <a:pt x="2155393" y="27927"/>
                </a:lnTo>
                <a:lnTo>
                  <a:pt x="2153204" y="17059"/>
                </a:lnTo>
                <a:lnTo>
                  <a:pt x="2147235" y="8181"/>
                </a:lnTo>
                <a:lnTo>
                  <a:pt x="2138382" y="2195"/>
                </a:lnTo>
                <a:lnTo>
                  <a:pt x="2127542" y="0"/>
                </a:lnTo>
                <a:close/>
              </a:path>
            </a:pathLst>
          </a:custGeom>
          <a:solidFill>
            <a:schemeClr val="accent1">
              <a:lumMod val="75000"/>
            </a:schemeClr>
          </a:solidFill>
        </p:spPr>
        <p:txBody>
          <a:bodyPr wrap="square" lIns="0" tIns="0" rIns="0" bIns="0" rtlCol="0"/>
          <a:lstStyle/>
          <a:p>
            <a:endParaRPr/>
          </a:p>
        </p:txBody>
      </p:sp>
      <p:grpSp>
        <p:nvGrpSpPr>
          <p:cNvPr id="15" name="组合 14">
            <a:extLst>
              <a:ext uri="{FF2B5EF4-FFF2-40B4-BE49-F238E27FC236}">
                <a16:creationId xmlns:a16="http://schemas.microsoft.com/office/drawing/2014/main" id="{94640634-3AE9-8B43-B0B5-4E396556C20A}"/>
              </a:ext>
            </a:extLst>
          </p:cNvPr>
          <p:cNvGrpSpPr/>
          <p:nvPr/>
        </p:nvGrpSpPr>
        <p:grpSpPr>
          <a:xfrm>
            <a:off x="0" y="284428"/>
            <a:ext cx="12192000" cy="6573572"/>
            <a:chOff x="0" y="284428"/>
            <a:chExt cx="12192000" cy="6573572"/>
          </a:xfrm>
        </p:grpSpPr>
        <p:sp>
          <p:nvSpPr>
            <p:cNvPr id="9" name="矩形 8">
              <a:extLst>
                <a:ext uri="{FF2B5EF4-FFF2-40B4-BE49-F238E27FC236}">
                  <a16:creationId xmlns:a16="http://schemas.microsoft.com/office/drawing/2014/main" id="{97643082-5ED6-7243-82A1-353406AFB74C}"/>
                </a:ext>
              </a:extLst>
            </p:cNvPr>
            <p:cNvSpPr/>
            <p:nvPr/>
          </p:nvSpPr>
          <p:spPr>
            <a:xfrm>
              <a:off x="0" y="455878"/>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a:extLst>
                <a:ext uri="{FF2B5EF4-FFF2-40B4-BE49-F238E27FC236}">
                  <a16:creationId xmlns:a16="http://schemas.microsoft.com/office/drawing/2014/main" id="{4E73E270-EAFE-D249-9269-4C3F16281D49}"/>
                </a:ext>
              </a:extLst>
            </p:cNvPr>
            <p:cNvSpPr/>
            <p:nvPr/>
          </p:nvSpPr>
          <p:spPr>
            <a:xfrm>
              <a:off x="4643252" y="455878"/>
              <a:ext cx="754874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1" name="组合 10">
              <a:extLst>
                <a:ext uri="{FF2B5EF4-FFF2-40B4-BE49-F238E27FC236}">
                  <a16:creationId xmlns:a16="http://schemas.microsoft.com/office/drawing/2014/main" id="{0E5F49CE-14F1-0740-A8A6-C689E8D985FC}"/>
                </a:ext>
              </a:extLst>
            </p:cNvPr>
            <p:cNvGrpSpPr>
              <a:grpSpLocks/>
            </p:cNvGrpSpPr>
            <p:nvPr/>
          </p:nvGrpSpPr>
          <p:grpSpPr bwMode="auto">
            <a:xfrm>
              <a:off x="550862" y="284428"/>
              <a:ext cx="4223016" cy="585788"/>
              <a:chOff x="551544" y="82976"/>
              <a:chExt cx="3395255" cy="584775"/>
            </a:xfrm>
          </p:grpSpPr>
          <p:sp>
            <p:nvSpPr>
              <p:cNvPr id="12" name="文本框 12">
                <a:extLst>
                  <a:ext uri="{FF2B5EF4-FFF2-40B4-BE49-F238E27FC236}">
                    <a16:creationId xmlns:a16="http://schemas.microsoft.com/office/drawing/2014/main" id="{07512ED9-6B43-1F44-AC41-B174C9F1215D}"/>
                  </a:ext>
                </a:extLst>
              </p:cNvPr>
              <p:cNvSpPr txBox="1">
                <a:spLocks noChangeArrowheads="1"/>
              </p:cNvSpPr>
              <p:nvPr/>
            </p:nvSpPr>
            <p:spPr bwMode="auto">
              <a:xfrm>
                <a:off x="1112323" y="111278"/>
                <a:ext cx="2834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Hans" dirty="0" err="1">
                    <a:solidFill>
                      <a:srgbClr val="044875"/>
                    </a:solidFill>
                    <a:latin typeface="微软雅黑" pitchFamily="34" charset="-122"/>
                    <a:ea typeface="微软雅黑" pitchFamily="34" charset="-122"/>
                  </a:rPr>
                  <a:t>AVSpeech</a:t>
                </a:r>
                <a:r>
                  <a:rPr lang="zh-Hans" altLang="en-US" dirty="0">
                    <a:solidFill>
                      <a:srgbClr val="044875"/>
                    </a:solidFill>
                    <a:latin typeface="微软雅黑" pitchFamily="34" charset="-122"/>
                    <a:ea typeface="微软雅黑" pitchFamily="34" charset="-122"/>
                  </a:rPr>
                  <a:t> </a:t>
                </a:r>
                <a:r>
                  <a:rPr lang="en-US" altLang="zh-Hans" dirty="0">
                    <a:solidFill>
                      <a:srgbClr val="044875"/>
                    </a:solidFill>
                    <a:latin typeface="微软雅黑" pitchFamily="34" charset="-122"/>
                    <a:ea typeface="微软雅黑" pitchFamily="34" charset="-122"/>
                  </a:rPr>
                  <a:t>Dataset</a:t>
                </a:r>
                <a:endParaRPr lang="zh-CN" altLang="en-US" dirty="0">
                  <a:solidFill>
                    <a:srgbClr val="044875"/>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78D87595-71DF-C746-9C45-0F2FFB4F980C}"/>
                  </a:ext>
                </a:extLst>
              </p:cNvPr>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a:t>
                </a:r>
                <a:r>
                  <a:rPr lang="en-US" altLang="zh-Hans" sz="3200" dirty="0">
                    <a:solidFill>
                      <a:schemeClr val="bg2">
                        <a:lumMod val="25000"/>
                      </a:schemeClr>
                    </a:solidFill>
                    <a:latin typeface="Impact" panose="020B0806030902050204" pitchFamily="34" charset="0"/>
                    <a:ea typeface="+mn-ea"/>
                  </a:rPr>
                  <a:t>3</a:t>
                </a:r>
                <a:endParaRPr lang="zh-CN" altLang="en-US" sz="3200" dirty="0">
                  <a:solidFill>
                    <a:schemeClr val="bg2">
                      <a:lumMod val="25000"/>
                    </a:schemeClr>
                  </a:solidFill>
                  <a:latin typeface="Impact" panose="020B0806030902050204" pitchFamily="34" charset="0"/>
                  <a:ea typeface="+mn-ea"/>
                </a:endParaRPr>
              </a:p>
            </p:txBody>
          </p:sp>
        </p:grpSp>
        <p:sp>
          <p:nvSpPr>
            <p:cNvPr id="16" name="矩形 15">
              <a:extLst>
                <a:ext uri="{FF2B5EF4-FFF2-40B4-BE49-F238E27FC236}">
                  <a16:creationId xmlns:a16="http://schemas.microsoft.com/office/drawing/2014/main" id="{EB70FE5A-B033-EF44-8254-44AC1E822984}"/>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a:extLst>
                <a:ext uri="{FF2B5EF4-FFF2-40B4-BE49-F238E27FC236}">
                  <a16:creationId xmlns:a16="http://schemas.microsoft.com/office/drawing/2014/main" id="{3A04667F-39C5-6342-A74C-4DAB66846E73}"/>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0" name="object 8">
            <a:extLst>
              <a:ext uri="{FF2B5EF4-FFF2-40B4-BE49-F238E27FC236}">
                <a16:creationId xmlns:a16="http://schemas.microsoft.com/office/drawing/2014/main" id="{ED6FF23A-9424-C142-9F80-77C8C4CB3ACF}"/>
              </a:ext>
            </a:extLst>
          </p:cNvPr>
          <p:cNvSpPr txBox="1"/>
          <p:nvPr/>
        </p:nvSpPr>
        <p:spPr>
          <a:xfrm>
            <a:off x="8292045" y="2598284"/>
            <a:ext cx="1151491" cy="228909"/>
          </a:xfrm>
          <a:prstGeom prst="rect">
            <a:avLst/>
          </a:prstGeom>
        </p:spPr>
        <p:txBody>
          <a:bodyPr vert="horz" wrap="square" lIns="0" tIns="13335" rIns="0" bIns="0" rtlCol="0">
            <a:spAutoFit/>
          </a:bodyPr>
          <a:lstStyle/>
          <a:p>
            <a:pPr marL="12700">
              <a:lnSpc>
                <a:spcPct val="100000"/>
              </a:lnSpc>
              <a:spcBef>
                <a:spcPts val="105"/>
              </a:spcBef>
            </a:pPr>
            <a:r>
              <a:rPr lang="zh-Hans" altLang="en-US" sz="1400" dirty="0">
                <a:solidFill>
                  <a:schemeClr val="bg1"/>
                </a:solidFill>
                <a:latin typeface="Noto Sans CJK JP Regular"/>
                <a:cs typeface="Noto Sans CJK JP Regular"/>
              </a:rPr>
              <a:t>语言种类</a:t>
            </a:r>
            <a:endParaRPr lang="ja-JP" altLang="en-US" sz="1400" dirty="0">
              <a:solidFill>
                <a:schemeClr val="bg1"/>
              </a:solidFill>
              <a:latin typeface="Noto Sans CJK JP Regular"/>
              <a:cs typeface="Noto Sans CJK JP Regular"/>
            </a:endParaRPr>
          </a:p>
        </p:txBody>
      </p:sp>
      <p:sp>
        <p:nvSpPr>
          <p:cNvPr id="61" name="object 6">
            <a:extLst>
              <a:ext uri="{FF2B5EF4-FFF2-40B4-BE49-F238E27FC236}">
                <a16:creationId xmlns:a16="http://schemas.microsoft.com/office/drawing/2014/main" id="{9406E250-0FB7-234D-9EDB-6DBF382BA338}"/>
              </a:ext>
            </a:extLst>
          </p:cNvPr>
          <p:cNvSpPr txBox="1"/>
          <p:nvPr/>
        </p:nvSpPr>
        <p:spPr>
          <a:xfrm>
            <a:off x="9867748" y="5141882"/>
            <a:ext cx="1491482" cy="228909"/>
          </a:xfrm>
          <a:prstGeom prst="rect">
            <a:avLst/>
          </a:prstGeom>
        </p:spPr>
        <p:txBody>
          <a:bodyPr vert="horz" wrap="square" lIns="0" tIns="13335" rIns="0" bIns="0" rtlCol="0">
            <a:spAutoFit/>
          </a:bodyPr>
          <a:lstStyle/>
          <a:p>
            <a:pPr marL="12700">
              <a:lnSpc>
                <a:spcPct val="100000"/>
              </a:lnSpc>
              <a:spcBef>
                <a:spcPts val="105"/>
              </a:spcBef>
            </a:pPr>
            <a:r>
              <a:rPr lang="zh-Hans" altLang="en-US" sz="1400" dirty="0">
                <a:solidFill>
                  <a:srgbClr val="FFFFFF"/>
                </a:solidFill>
                <a:latin typeface="Noto Sans CJK JP Regular"/>
                <a:cs typeface="Noto Sans CJK JP Regular"/>
              </a:rPr>
              <a:t>脸部上下偏移角度</a:t>
            </a:r>
            <a:endParaRPr sz="1400" dirty="0">
              <a:latin typeface="Noto Sans CJK JP Regular"/>
              <a:cs typeface="Noto Sans CJK JP Regular"/>
            </a:endParaRPr>
          </a:p>
        </p:txBody>
      </p:sp>
    </p:spTree>
    <p:extLst>
      <p:ext uri="{BB962C8B-B14F-4D97-AF65-F5344CB8AC3E}">
        <p14:creationId xmlns:p14="http://schemas.microsoft.com/office/powerpoint/2010/main" val="251540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23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1047</Words>
  <Application>Microsoft Macintosh PowerPoint</Application>
  <PresentationFormat>宽屏</PresentationFormat>
  <Paragraphs>234</Paragraphs>
  <Slides>33</Slides>
  <Notes>33</Notes>
  <HiddenSlides>0</HiddenSlides>
  <MMClips>4</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宋体</vt:lpstr>
      <vt:lpstr>Microsoft YaHei</vt:lpstr>
      <vt:lpstr>Microsoft YaHei</vt:lpstr>
      <vt:lpstr>微软雅黑 Light</vt:lpstr>
      <vt:lpstr>Noto Sans CJK JP Regular</vt:lpstr>
      <vt:lpstr>Arial</vt:lpstr>
      <vt:lpstr>Arial Black</vt:lpstr>
      <vt:lpstr>Calibri</vt:lpstr>
      <vt:lpstr>Calibri Light</vt:lpstr>
      <vt:lpstr>Cambria Math</vt:lpstr>
      <vt:lpstr>Impact</vt:lpstr>
      <vt:lpstr>Segoe Print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3234</dc:title>
  <dc:creator/>
  <cp:lastModifiedBy/>
  <cp:revision>1</cp:revision>
  <dcterms:created xsi:type="dcterms:W3CDTF">2017-02-22T09:41:47Z</dcterms:created>
  <dcterms:modified xsi:type="dcterms:W3CDTF">2018-11-17T14:39:03Z</dcterms:modified>
</cp:coreProperties>
</file>